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9"/>
  </p:notesMasterIdLst>
  <p:sldIdLst>
    <p:sldId id="270" r:id="rId2"/>
    <p:sldId id="271" r:id="rId3"/>
    <p:sldId id="280" r:id="rId4"/>
    <p:sldId id="272" r:id="rId5"/>
    <p:sldId id="281" r:id="rId6"/>
    <p:sldId id="284" r:id="rId7"/>
    <p:sldId id="285" r:id="rId8"/>
    <p:sldId id="290" r:id="rId9"/>
    <p:sldId id="288" r:id="rId10"/>
    <p:sldId id="287" r:id="rId11"/>
    <p:sldId id="289" r:id="rId12"/>
    <p:sldId id="291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25" r:id="rId24"/>
    <p:sldId id="326" r:id="rId25"/>
    <p:sldId id="327" r:id="rId26"/>
    <p:sldId id="276" r:id="rId27"/>
    <p:sldId id="303" r:id="rId28"/>
    <p:sldId id="304" r:id="rId29"/>
    <p:sldId id="305" r:id="rId30"/>
    <p:sldId id="307" r:id="rId31"/>
    <p:sldId id="308" r:id="rId32"/>
    <p:sldId id="311" r:id="rId33"/>
    <p:sldId id="310" r:id="rId34"/>
    <p:sldId id="312" r:id="rId35"/>
    <p:sldId id="313" r:id="rId36"/>
    <p:sldId id="314" r:id="rId37"/>
    <p:sldId id="315" r:id="rId38"/>
    <p:sldId id="316" r:id="rId39"/>
    <p:sldId id="317" r:id="rId40"/>
    <p:sldId id="319" r:id="rId41"/>
    <p:sldId id="318" r:id="rId42"/>
    <p:sldId id="320" r:id="rId43"/>
    <p:sldId id="322" r:id="rId44"/>
    <p:sldId id="321" r:id="rId45"/>
    <p:sldId id="328" r:id="rId46"/>
    <p:sldId id="364" r:id="rId47"/>
    <p:sldId id="361" r:id="rId48"/>
    <p:sldId id="362" r:id="rId49"/>
    <p:sldId id="363" r:id="rId50"/>
    <p:sldId id="365" r:id="rId51"/>
    <p:sldId id="323" r:id="rId52"/>
    <p:sldId id="324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4" r:id="rId66"/>
    <p:sldId id="341" r:id="rId67"/>
    <p:sldId id="342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8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56" r:id="rId89"/>
    <p:sldId id="359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5" r:id="rId101"/>
    <p:sldId id="384" r:id="rId102"/>
    <p:sldId id="386" r:id="rId103"/>
    <p:sldId id="387" r:id="rId104"/>
    <p:sldId id="357" r:id="rId105"/>
    <p:sldId id="360" r:id="rId106"/>
    <p:sldId id="388" r:id="rId107"/>
    <p:sldId id="389" r:id="rId108"/>
    <p:sldId id="390" r:id="rId109"/>
    <p:sldId id="391" r:id="rId110"/>
    <p:sldId id="392" r:id="rId111"/>
    <p:sldId id="395" r:id="rId112"/>
    <p:sldId id="397" r:id="rId113"/>
    <p:sldId id="398" r:id="rId114"/>
    <p:sldId id="399" r:id="rId115"/>
    <p:sldId id="400" r:id="rId116"/>
    <p:sldId id="401" r:id="rId117"/>
    <p:sldId id="402" r:id="rId118"/>
    <p:sldId id="403" r:id="rId119"/>
    <p:sldId id="405" r:id="rId120"/>
    <p:sldId id="404" r:id="rId121"/>
    <p:sldId id="393" r:id="rId122"/>
    <p:sldId id="394" r:id="rId123"/>
    <p:sldId id="409" r:id="rId124"/>
    <p:sldId id="408" r:id="rId125"/>
    <p:sldId id="410" r:id="rId126"/>
    <p:sldId id="411" r:id="rId127"/>
    <p:sldId id="412" r:id="rId128"/>
    <p:sldId id="413" r:id="rId129"/>
    <p:sldId id="417" r:id="rId130"/>
    <p:sldId id="420" r:id="rId131"/>
    <p:sldId id="421" r:id="rId132"/>
    <p:sldId id="414" r:id="rId133"/>
    <p:sldId id="423" r:id="rId134"/>
    <p:sldId id="422" r:id="rId135"/>
    <p:sldId id="415" r:id="rId136"/>
    <p:sldId id="416" r:id="rId137"/>
    <p:sldId id="424" r:id="rId138"/>
    <p:sldId id="425" r:id="rId139"/>
    <p:sldId id="426" r:id="rId140"/>
    <p:sldId id="427" r:id="rId141"/>
    <p:sldId id="428" r:id="rId142"/>
    <p:sldId id="429" r:id="rId143"/>
    <p:sldId id="430" r:id="rId144"/>
    <p:sldId id="431" r:id="rId145"/>
    <p:sldId id="432" r:id="rId146"/>
    <p:sldId id="433" r:id="rId147"/>
    <p:sldId id="406" r:id="rId148"/>
    <p:sldId id="407" r:id="rId149"/>
    <p:sldId id="434" r:id="rId150"/>
    <p:sldId id="437" r:id="rId151"/>
    <p:sldId id="438" r:id="rId152"/>
    <p:sldId id="439" r:id="rId153"/>
    <p:sldId id="440" r:id="rId154"/>
    <p:sldId id="441" r:id="rId155"/>
    <p:sldId id="442" r:id="rId156"/>
    <p:sldId id="443" r:id="rId157"/>
    <p:sldId id="444" r:id="rId158"/>
    <p:sldId id="445" r:id="rId159"/>
    <p:sldId id="446" r:id="rId160"/>
    <p:sldId id="447" r:id="rId161"/>
    <p:sldId id="448" r:id="rId162"/>
    <p:sldId id="449" r:id="rId163"/>
    <p:sldId id="450" r:id="rId164"/>
    <p:sldId id="435" r:id="rId165"/>
    <p:sldId id="436" r:id="rId166"/>
    <p:sldId id="451" r:id="rId167"/>
    <p:sldId id="452" r:id="rId168"/>
    <p:sldId id="454" r:id="rId169"/>
    <p:sldId id="455" r:id="rId170"/>
    <p:sldId id="456" r:id="rId171"/>
    <p:sldId id="457" r:id="rId172"/>
    <p:sldId id="458" r:id="rId173"/>
    <p:sldId id="459" r:id="rId174"/>
    <p:sldId id="460" r:id="rId175"/>
    <p:sldId id="461" r:id="rId176"/>
    <p:sldId id="462" r:id="rId177"/>
    <p:sldId id="467" r:id="rId178"/>
    <p:sldId id="468" r:id="rId179"/>
    <p:sldId id="469" r:id="rId180"/>
    <p:sldId id="470" r:id="rId181"/>
    <p:sldId id="471" r:id="rId182"/>
    <p:sldId id="472" r:id="rId183"/>
    <p:sldId id="473" r:id="rId184"/>
    <p:sldId id="474" r:id="rId185"/>
    <p:sldId id="475" r:id="rId186"/>
    <p:sldId id="477" r:id="rId187"/>
    <p:sldId id="478" r:id="rId188"/>
    <p:sldId id="479" r:id="rId189"/>
    <p:sldId id="480" r:id="rId190"/>
    <p:sldId id="481" r:id="rId191"/>
    <p:sldId id="482" r:id="rId192"/>
    <p:sldId id="483" r:id="rId193"/>
    <p:sldId id="484" r:id="rId194"/>
    <p:sldId id="485" r:id="rId195"/>
    <p:sldId id="486" r:id="rId196"/>
    <p:sldId id="487" r:id="rId197"/>
    <p:sldId id="488" r:id="rId198"/>
    <p:sldId id="463" r:id="rId199"/>
    <p:sldId id="464" r:id="rId200"/>
    <p:sldId id="489" r:id="rId201"/>
    <p:sldId id="490" r:id="rId202"/>
    <p:sldId id="491" r:id="rId203"/>
    <p:sldId id="492" r:id="rId204"/>
    <p:sldId id="493" r:id="rId205"/>
    <p:sldId id="494" r:id="rId206"/>
    <p:sldId id="495" r:id="rId207"/>
    <p:sldId id="496" r:id="rId208"/>
    <p:sldId id="497" r:id="rId209"/>
    <p:sldId id="498" r:id="rId210"/>
    <p:sldId id="499" r:id="rId211"/>
    <p:sldId id="500" r:id="rId212"/>
    <p:sldId id="465" r:id="rId213"/>
    <p:sldId id="466" r:id="rId214"/>
    <p:sldId id="502" r:id="rId215"/>
    <p:sldId id="503" r:id="rId216"/>
    <p:sldId id="504" r:id="rId217"/>
    <p:sldId id="269" r:id="rId2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롤그" id="{E9A28D06-0182-4CB7-BF68-7BEA4D840F7C}">
          <p14:sldIdLst>
            <p14:sldId id="270"/>
            <p14:sldId id="271"/>
            <p14:sldId id="280"/>
          </p14:sldIdLst>
        </p14:section>
        <p14:section name="01. 연산자와 기본 자료형" id="{6155D059-9145-481C-BBD2-D9D0CB12DF3C}">
          <p14:sldIdLst>
            <p14:sldId id="272"/>
            <p14:sldId id="281"/>
            <p14:sldId id="284"/>
            <p14:sldId id="285"/>
            <p14:sldId id="290"/>
            <p14:sldId id="288"/>
            <p14:sldId id="287"/>
            <p14:sldId id="289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25"/>
            <p14:sldId id="326"/>
            <p14:sldId id="327"/>
          </p14:sldIdLst>
        </p14:section>
        <p14:section name="02. 문자열 자료형" id="{8E2B3634-A526-4C03-B8F5-3774DC73893E}">
          <p14:sldIdLst>
            <p14:sldId id="276"/>
            <p14:sldId id="303"/>
            <p14:sldId id="304"/>
            <p14:sldId id="305"/>
            <p14:sldId id="307"/>
            <p14:sldId id="308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  <p14:sldId id="320"/>
            <p14:sldId id="322"/>
            <p14:sldId id="321"/>
            <p14:sldId id="328"/>
            <p14:sldId id="364"/>
            <p14:sldId id="361"/>
            <p14:sldId id="362"/>
            <p14:sldId id="363"/>
            <p14:sldId id="365"/>
          </p14:sldIdLst>
        </p14:section>
        <p14:section name="03. 리스트" id="{3E4F2877-0AB1-482A-A718-F5F7AB181499}">
          <p14:sldIdLst>
            <p14:sldId id="323"/>
            <p14:sldId id="32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4"/>
            <p14:sldId id="341"/>
            <p14:sldId id="342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04. 튜플" id="{29C317C3-BE1A-4B5F-98C4-5475ECDE27C0}">
          <p14:sldIdLst>
            <p14:sldId id="355"/>
            <p14:sldId id="358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05. 집합" id="{82A113D7-42B4-4C0D-8124-BED1D08AF122}">
          <p14:sldIdLst>
            <p14:sldId id="356"/>
            <p14:sldId id="359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5"/>
            <p14:sldId id="384"/>
            <p14:sldId id="386"/>
            <p14:sldId id="387"/>
          </p14:sldIdLst>
        </p14:section>
        <p14:section name="06. 딕셔너리" id="{0D028235-784C-4A17-B764-B8E0CA872FF8}">
          <p14:sldIdLst>
            <p14:sldId id="357"/>
            <p14:sldId id="360"/>
            <p14:sldId id="388"/>
            <p14:sldId id="389"/>
            <p14:sldId id="390"/>
            <p14:sldId id="391"/>
            <p14:sldId id="392"/>
            <p14:sldId id="395"/>
            <p14:sldId id="397"/>
            <p14:sldId id="398"/>
            <p14:sldId id="399"/>
            <p14:sldId id="400"/>
            <p14:sldId id="401"/>
            <p14:sldId id="402"/>
            <p14:sldId id="403"/>
            <p14:sldId id="405"/>
            <p14:sldId id="404"/>
          </p14:sldIdLst>
        </p14:section>
        <p14:section name="07. 제어문" id="{36FE15C8-4F1E-4014-88F6-42C4D5AB66F5}">
          <p14:sldIdLst>
            <p14:sldId id="393"/>
            <p14:sldId id="394"/>
            <p14:sldId id="409"/>
            <p14:sldId id="408"/>
            <p14:sldId id="410"/>
            <p14:sldId id="411"/>
            <p14:sldId id="412"/>
            <p14:sldId id="413"/>
            <p14:sldId id="417"/>
            <p14:sldId id="420"/>
            <p14:sldId id="421"/>
            <p14:sldId id="414"/>
            <p14:sldId id="423"/>
            <p14:sldId id="422"/>
            <p14:sldId id="415"/>
            <p14:sldId id="416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08. 함수" id="{8D8DBF07-8AA6-4601-8317-A4118B85D999}">
          <p14:sldIdLst>
            <p14:sldId id="406"/>
            <p14:sldId id="407"/>
            <p14:sldId id="434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09. 정규 표현식" id="{ED711B17-5D76-4D3C-8676-CC2EE736A2BB}">
          <p14:sldIdLst>
            <p14:sldId id="435"/>
            <p14:sldId id="436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10. 파일 읽고 쓰기" id="{853E9648-B98A-4300-B8EF-ACDA4B623586}">
          <p14:sldIdLst>
            <p14:sldId id="461"/>
            <p14:sldId id="462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11. 엑셀 파일 다루기" id="{FE340862-1545-46F4-B217-83AFF6026969}">
          <p14:sldIdLst>
            <p14:sldId id="463"/>
            <p14:sldId id="464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12. 이메일 보내기" id="{886FE11C-D391-4F4F-9243-9F1C41ADAC56}">
          <p14:sldIdLst>
            <p14:sldId id="465"/>
            <p14:sldId id="466"/>
            <p14:sldId id="502"/>
            <p14:sldId id="503"/>
            <p14:sldId id="50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9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 연습문제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A731F-5C20-429C-9F91-92D5FB1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3" y="1113572"/>
            <a:ext cx="11655290" cy="52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3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관련 메서드</a:t>
            </a:r>
          </a:p>
          <a:p>
            <a:r>
              <a:rPr lang="ko-KR" altLang="en-US" dirty="0"/>
              <a:t>집합 관련 메서드 몇 가지를 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하나 추가</a:t>
            </a:r>
            <a:endParaRPr lang="ko-KR" altLang="en-US" sz="1200" dirty="0"/>
          </a:p>
          <a:p>
            <a:r>
              <a:rPr lang="ko-KR" altLang="en-US" dirty="0"/>
              <a:t>요소 하나를 추가할 때는 </a:t>
            </a:r>
            <a:r>
              <a:rPr lang="en-US" altLang="ko-KR" b="1" dirty="0"/>
              <a:t>add()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리스트는 </a:t>
            </a:r>
            <a:r>
              <a:rPr lang="en-US" altLang="ko-KR" dirty="0"/>
              <a:t>add()</a:t>
            </a:r>
            <a:r>
              <a:rPr lang="ko-KR" altLang="en-US" dirty="0"/>
              <a:t>가 아닌 </a:t>
            </a:r>
            <a:r>
              <a:rPr lang="en-US" altLang="ko-KR" dirty="0"/>
              <a:t>append() </a:t>
            </a:r>
            <a:r>
              <a:rPr lang="ko-KR" altLang="en-US" dirty="0"/>
              <a:t>메서드였음을 기억하기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요소 추가</a:t>
            </a:r>
            <a:endParaRPr lang="ko-KR" altLang="en-US" sz="1200" dirty="0"/>
          </a:p>
          <a:p>
            <a:r>
              <a:rPr lang="ko-KR" altLang="en-US" dirty="0"/>
              <a:t>여러 요소를 추가할 때는 </a:t>
            </a:r>
            <a:r>
              <a:rPr lang="en-US" altLang="ko-KR" b="1" dirty="0"/>
              <a:t>update()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update() </a:t>
            </a:r>
            <a:r>
              <a:rPr lang="ko-KR" altLang="en-US" dirty="0"/>
              <a:t>메서드가 변경이 아닌 추가임을 기억하기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요소를 추가하는 것이 집합을 변경하는 것이라 여기면 될 듯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DA190-41C4-476C-AEB1-1C6DC65D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091267"/>
            <a:ext cx="8017405" cy="177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A5541-00EB-4777-AE4F-4AE76BA8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259369"/>
            <a:ext cx="8017405" cy="1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300" b="1" dirty="0"/>
              <a:t>3) </a:t>
            </a:r>
            <a:r>
              <a:rPr lang="ko-KR" altLang="en-US" sz="1300" b="1" dirty="0"/>
              <a:t>무작위 한 요소 삭제</a:t>
            </a:r>
            <a:endParaRPr lang="ko-KR" altLang="en-US" sz="1300" dirty="0"/>
          </a:p>
          <a:p>
            <a:r>
              <a:rPr lang="ko-KR" altLang="en-US" dirty="0"/>
              <a:t>무작위로 요소 하나를 삭제할 때는 </a:t>
            </a:r>
            <a:r>
              <a:rPr lang="en-US" altLang="ko-KR" b="1" dirty="0"/>
              <a:t>pop()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pop() </a:t>
            </a:r>
            <a:r>
              <a:rPr lang="ko-KR" altLang="en-US" dirty="0"/>
              <a:t>메서드는 삭제되는 요소를 반환하면서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4) </a:t>
            </a:r>
            <a:r>
              <a:rPr lang="ko-KR" altLang="en-US" sz="1300" b="1" dirty="0"/>
              <a:t>요소 삭제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없으면 오류</a:t>
            </a:r>
            <a:r>
              <a:rPr lang="en-US" altLang="ko-KR" sz="1300" b="1" dirty="0"/>
              <a:t>)</a:t>
            </a:r>
            <a:endParaRPr lang="ko-KR" altLang="en-US" sz="1300" dirty="0"/>
          </a:p>
          <a:p>
            <a:r>
              <a:rPr lang="ko-KR" altLang="en-US" dirty="0"/>
              <a:t>요소를 지정해서 삭제할 때는 </a:t>
            </a:r>
            <a:r>
              <a:rPr lang="en-US" altLang="ko-KR" b="1" dirty="0"/>
              <a:t>remove()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삭제하려는 요소가 없으면 오류가 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discard() </a:t>
            </a:r>
            <a:r>
              <a:rPr lang="ko-KR" altLang="en-US" dirty="0"/>
              <a:t>메서드와 비교하기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8ECC1-158E-4F8F-8225-293B9FBD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711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B1C2A-D36A-4360-8C36-2E227FB8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82855"/>
            <a:ext cx="8017405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4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요소 삭제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없으면 무시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ko-KR" altLang="en-US" dirty="0"/>
              <a:t>요소를 지정해서 하나 삭제할 때는 </a:t>
            </a:r>
            <a:r>
              <a:rPr lang="en-US" altLang="ko-KR" b="1" dirty="0"/>
              <a:t>discard()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remove() </a:t>
            </a:r>
            <a:r>
              <a:rPr lang="ko-KR" altLang="en-US" dirty="0"/>
              <a:t>메서드와는 달리 삭제하려는 요소가 없어도 오류가 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6) </a:t>
            </a:r>
            <a:r>
              <a:rPr lang="ko-KR" altLang="en-US" sz="1200" b="1" dirty="0"/>
              <a:t>모든 원소 삭제</a:t>
            </a:r>
            <a:endParaRPr lang="ko-KR" altLang="en-US" sz="1200" dirty="0"/>
          </a:p>
          <a:p>
            <a:r>
              <a:rPr lang="ko-KR" altLang="en-US" dirty="0"/>
              <a:t>모든 요소를 삭제할 때는 </a:t>
            </a:r>
            <a:r>
              <a:rPr lang="en-US" altLang="ko-KR" b="1" dirty="0"/>
              <a:t>clear()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A9440-32D4-4803-87EC-0A9ECAFE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888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6CF03-9648-4CE1-8525-D4501D4E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91829"/>
            <a:ext cx="8017405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4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키와 값을 가지고 키를 이용해 값을 찾는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D9281-4981-40D8-9B98-7E385EA4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31921"/>
            <a:ext cx="8017405" cy="35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다양한 정보를 갖는 </a:t>
            </a:r>
            <a:r>
              <a:rPr lang="ko-KR" altLang="en-US" sz="1200" b="1" dirty="0" err="1"/>
              <a:t>딕셔너리</a:t>
            </a:r>
            <a:endParaRPr lang="ko-KR" altLang="en-US" sz="1200" dirty="0"/>
          </a:p>
          <a:p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로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숫자가 </a:t>
            </a:r>
            <a:r>
              <a:rPr lang="en-US" altLang="ko-KR" sz="1200" b="1" dirty="0"/>
              <a:t>Key</a:t>
            </a:r>
            <a:r>
              <a:rPr lang="ko-KR" altLang="en-US" sz="1200" b="1" dirty="0"/>
              <a:t>인 경우</a:t>
            </a:r>
            <a:endParaRPr lang="ko-KR" altLang="en-US" sz="1200" dirty="0"/>
          </a:p>
          <a:p>
            <a:r>
              <a:rPr lang="ko-KR" altLang="en-US" dirty="0"/>
              <a:t>당연히 숫자도 </a:t>
            </a:r>
            <a:r>
              <a:rPr lang="en-US" altLang="ko-KR" dirty="0"/>
              <a:t>Key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11585-DB25-40EA-85C4-1A09FC41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778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F8F173-12BB-40E9-838D-F49E7E8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79670"/>
            <a:ext cx="8017404" cy="13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같은 </a:t>
            </a:r>
            <a:r>
              <a:rPr lang="en-US" altLang="ko-KR" sz="1200" b="1" dirty="0"/>
              <a:t>Key </a:t>
            </a:r>
            <a:r>
              <a:rPr lang="ko-KR" altLang="en-US" sz="1200" b="1" dirty="0"/>
              <a:t>무시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Key</a:t>
            </a:r>
            <a:r>
              <a:rPr lang="ko-KR" altLang="en-US" dirty="0"/>
              <a:t>가 같은 요소가 있으면 하나만 남기고 나머지는 무시됩니다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Key</a:t>
            </a:r>
            <a:r>
              <a:rPr lang="ko-KR" altLang="en-US" sz="1200" b="1" dirty="0"/>
              <a:t>가 될 수 없는 리스트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Key</a:t>
            </a:r>
            <a:r>
              <a:rPr lang="ko-KR" altLang="en-US" dirty="0"/>
              <a:t>는 변경되면 안됩니다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변경 불가능한 </a:t>
            </a:r>
            <a:r>
              <a:rPr lang="ko-KR" altLang="en-US" dirty="0" err="1"/>
              <a:t>자료형이지만</a:t>
            </a:r>
            <a:r>
              <a:rPr lang="en-US" altLang="ko-KR" dirty="0"/>
              <a:t>, </a:t>
            </a:r>
            <a:r>
              <a:rPr lang="ko-KR" altLang="en-US" b="1" dirty="0"/>
              <a:t>리스트는 변경 가능</a:t>
            </a:r>
            <a:r>
              <a:rPr lang="ko-KR" altLang="en-US" dirty="0"/>
              <a:t>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리스트는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가 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A70B-4ECE-4CAA-8CCE-4CCB52CC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C1028-BBD1-4217-A4A8-492BAE2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43249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6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자료형 변환</a:t>
            </a:r>
          </a:p>
          <a:p>
            <a:r>
              <a:rPr lang="en-US" altLang="ko-KR" b="1" dirty="0" err="1"/>
              <a:t>dict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형태를 가질 수 있는 자료형을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리스트로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en-US" altLang="ko-KR" dirty="0"/>
              <a:t>[Key, Value] </a:t>
            </a:r>
            <a:r>
              <a:rPr lang="ko-KR" altLang="en-US" dirty="0"/>
              <a:t>형태의 요소를 갖는 리스트를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D43F7-719F-40ED-9C92-0EC4F13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391196"/>
            <a:ext cx="8017405" cy="1721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7932F-8E6F-4A0D-96D8-2F77E7F3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332007"/>
            <a:ext cx="8017405" cy="1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9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조회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요소 순서가 없으므로 인덱싱과 </a:t>
            </a:r>
            <a:r>
              <a:rPr lang="ko-KR" altLang="en-US" dirty="0" err="1"/>
              <a:t>슬라이싱을</a:t>
            </a:r>
            <a:r>
              <a:rPr lang="ko-KR" altLang="en-US" dirty="0"/>
              <a:t> 할 수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Key</a:t>
            </a:r>
            <a:r>
              <a:rPr lang="ko-KR" altLang="en-US" b="1" dirty="0"/>
              <a:t>를 사용해 </a:t>
            </a:r>
            <a:r>
              <a:rPr lang="en-US" altLang="ko-KR" b="1" dirty="0"/>
              <a:t>Value</a:t>
            </a:r>
            <a:r>
              <a:rPr lang="ko-KR" altLang="en-US" b="1" dirty="0"/>
              <a:t>를 찾는 방식으로 조회합니다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in</a:t>
            </a:r>
            <a:r>
              <a:rPr lang="ko-KR" altLang="en-US" dirty="0"/>
              <a:t> 연산자를 사용해 해당 </a:t>
            </a:r>
            <a:r>
              <a:rPr lang="en-US" altLang="ko-KR" dirty="0"/>
              <a:t>key</a:t>
            </a:r>
            <a:r>
              <a:rPr lang="ko-KR" altLang="en-US" dirty="0"/>
              <a:t>가 있는지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9DD57-6BC2-4DD2-AF5E-CD9080C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3394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F0FA5-9B00-4ACA-8772-FB3BE1C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910667"/>
            <a:ext cx="8017405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170A6-9D34-485C-BEAE-E030164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43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692ED-A6A7-4B3E-8653-B551CAA7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3689484"/>
            <a:ext cx="8205962" cy="2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7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변경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추가와 삭제</a:t>
            </a:r>
          </a:p>
          <a:p>
            <a:r>
              <a:rPr lang="ko-KR" altLang="en-US" dirty="0"/>
              <a:t>인덱스 대신 </a:t>
            </a:r>
            <a:r>
              <a:rPr lang="en-US" altLang="ko-KR" dirty="0"/>
              <a:t>Key</a:t>
            </a:r>
            <a:r>
              <a:rPr lang="ko-KR" altLang="en-US" dirty="0"/>
              <a:t>로 찾아 변경한다는 것 외에는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변경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없는 </a:t>
            </a:r>
            <a:r>
              <a:rPr lang="en-US" altLang="ko-KR" dirty="0"/>
              <a:t>Key</a:t>
            </a:r>
            <a:r>
              <a:rPr lang="ko-KR" altLang="en-US" dirty="0"/>
              <a:t>로 변경하면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5B882-7B55-46D2-927F-65675480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032788"/>
            <a:ext cx="8017404" cy="1932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92B8D-0D86-4E27-8527-95FAF691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52424"/>
            <a:ext cx="8017404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3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300" b="1" dirty="0"/>
              <a:t>2) </a:t>
            </a:r>
            <a:r>
              <a:rPr lang="ko-KR" altLang="en-US" sz="1300" b="1" dirty="0"/>
              <a:t>삭제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문으로 </a:t>
            </a:r>
            <a:r>
              <a:rPr lang="en-US" altLang="ko-KR" dirty="0"/>
              <a:t>Key</a:t>
            </a:r>
            <a:r>
              <a:rPr lang="ko-KR" altLang="en-US" dirty="0"/>
              <a:t>를 지정해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pop()</a:t>
            </a:r>
            <a:r>
              <a:rPr lang="ko-KR" altLang="en-US" dirty="0"/>
              <a:t> 메서드를 사용하면 </a:t>
            </a:r>
            <a:r>
              <a:rPr lang="en-US" altLang="ko-KR" dirty="0"/>
              <a:t>Key</a:t>
            </a:r>
            <a:r>
              <a:rPr lang="ko-KR" altLang="en-US" dirty="0"/>
              <a:t>를 지정해 요소를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20A1E-2CD8-4752-AEB5-60C617F3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20048"/>
            <a:ext cx="8017404" cy="1355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0E8D3-6A62-4060-B59A-9811AA7B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1295300"/>
            <a:ext cx="8039100" cy="113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4629A-9A36-4EFD-80E8-184719D1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08449"/>
            <a:ext cx="8017404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23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en-US" altLang="ko-KR" b="1" dirty="0" err="1"/>
              <a:t>popitem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en-US" altLang="ko-KR" dirty="0"/>
              <a:t>Key </a:t>
            </a:r>
            <a:r>
              <a:rPr lang="ko-KR" altLang="en-US" dirty="0"/>
              <a:t>지정 없이 마지막 요소를 하나씩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튜플</a:t>
            </a:r>
            <a:r>
              <a:rPr lang="ko-KR" altLang="en-US" dirty="0"/>
              <a:t> 형태로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 삭제는 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/>
              <a:t>= { }</a:t>
            </a:r>
            <a:r>
              <a:rPr lang="ko-KR" altLang="en-US" dirty="0"/>
              <a:t> 형태로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4CCC7-2D8D-462A-AA2F-460FC7A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60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44D3E-5FF2-409C-8008-F91B83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0" y="3159452"/>
            <a:ext cx="8017405" cy="12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8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관련 메서드</a:t>
            </a:r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관련 메서드를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Key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keys()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values()</a:t>
            </a:r>
            <a:r>
              <a:rPr lang="ko-KR" altLang="en-US" dirty="0"/>
              <a:t> 메서드를 사용해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1DD6D-DA3B-432B-8451-6A79FE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95276"/>
            <a:ext cx="8017404" cy="247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835404-4458-425C-9C06-E76F9AA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83095"/>
            <a:ext cx="8017404" cy="1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6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3) Key,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items()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(key, value) </a:t>
            </a:r>
            <a:r>
              <a:rPr lang="ko-KR" altLang="en-US" dirty="0"/>
              <a:t>형태로 갖는 </a:t>
            </a: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모든 요소 삭제</a:t>
            </a:r>
            <a:endParaRPr lang="ko-KR" altLang="en-US" sz="1200" dirty="0"/>
          </a:p>
          <a:p>
            <a:r>
              <a:rPr lang="en-US" altLang="ko-KR" b="1" dirty="0"/>
              <a:t>clear()</a:t>
            </a:r>
            <a:r>
              <a:rPr lang="ko-KR" altLang="en-US" dirty="0"/>
              <a:t> 메서드를 사용해 모든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찾기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없을 때 대신할 값 지정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en-US" altLang="ko-KR" b="1" dirty="0"/>
              <a:t>get()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를 지정해 </a:t>
            </a:r>
            <a:r>
              <a:rPr lang="en-US" altLang="ko-KR" dirty="0"/>
              <a:t>Value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를 찾을 수 없을 때 대신 반환할 값을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50F7F-58B8-4944-93D0-D29B2F1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6" y="1151218"/>
            <a:ext cx="8017404" cy="14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AC6D7-43F4-4682-B5EE-89D34AC4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7395"/>
            <a:ext cx="8017404" cy="15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6D5E7-8C5E-4556-828C-D6C39905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26467"/>
            <a:ext cx="8017404" cy="2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0831C-320D-49CF-A9CF-A1CA81D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1113571"/>
            <a:ext cx="7926147" cy="3873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BC1B6-CFCE-4334-ADAF-6A09155F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2" y="2750398"/>
            <a:ext cx="8389408" cy="33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82E5-E569-44DB-8009-9816C6B0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797242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060433-70FB-4358-93FA-48D911C3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3361268"/>
            <a:ext cx="8366829" cy="30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6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0CD5-578F-452E-A08C-AF8A2694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51962" cy="3603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08B58-BCC0-4C51-BD24-5ADB4DE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59" y="1440222"/>
            <a:ext cx="7371886" cy="332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2F180-421D-4F0E-B80F-B00D3D3B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2" y="4867791"/>
            <a:ext cx="8408865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3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8A86F-2516-4231-9C5F-B45E8CB4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908695" cy="3885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571ED-989A-460E-B85E-E906610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8" y="3989290"/>
            <a:ext cx="8089066" cy="24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17FFD-EA39-46FA-9FA7-9DAF406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9332028" cy="369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A63F7-BE62-476F-B0BF-732FF66D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1" y="2810310"/>
            <a:ext cx="751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5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코드의 실행 흐름을 제어 할 수 있는 제어문을 학습함</a:t>
            </a:r>
          </a:p>
        </p:txBody>
      </p:sp>
    </p:spTree>
    <p:extLst>
      <p:ext uri="{BB962C8B-B14F-4D97-AF65-F5344CB8AC3E}">
        <p14:creationId xmlns:p14="http://schemas.microsoft.com/office/powerpoint/2010/main" val="37011113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if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가장 대표적인 제어문이 </a:t>
            </a:r>
            <a:r>
              <a:rPr lang="en-US" altLang="ko-KR" dirty="0"/>
              <a:t>if 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조건에 맞는 경우에만 코드를 실행하고 싶을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단순 </a:t>
            </a:r>
            <a:r>
              <a:rPr lang="en-US" altLang="ko-KR" sz="1200" b="1" dirty="0"/>
              <a:t>if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경우만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조건이 거짓인 경우는 아무 처리도 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if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경우와 참이 아닌 경우 각각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C9C97-C01C-4658-8097-B6D8DBF2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270439"/>
            <a:ext cx="8017404" cy="2396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0408F-9DE3-4EFA-942E-17C227A1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59199"/>
            <a:ext cx="8017404" cy="2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91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처리할 구문이 없거나 이후에 작성할 목적으로 </a:t>
            </a:r>
            <a:r>
              <a:rPr lang="en-US" altLang="ko-KR" b="1" dirty="0"/>
              <a:t>pass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if ~ </a:t>
            </a:r>
            <a:r>
              <a:rPr lang="en-US" altLang="ko-KR" sz="1200" b="1" dirty="0" err="1"/>
              <a:t>elif</a:t>
            </a:r>
            <a:r>
              <a:rPr lang="en-US" altLang="ko-KR" sz="1200" b="1" dirty="0"/>
              <a:t>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여러 조건 중에서 참인 경우 각각 처리</a:t>
            </a:r>
            <a:r>
              <a:rPr lang="en-US" altLang="ko-KR" dirty="0"/>
              <a:t>, </a:t>
            </a:r>
            <a:r>
              <a:rPr lang="ko-KR" altLang="en-US" dirty="0"/>
              <a:t>그렇지 않은 경우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AAB68-5805-426E-9090-BABE600F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4" cy="1131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E1D69-26C6-423C-AF42-C810A9D7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27973"/>
            <a:ext cx="8017405" cy="2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7D1A1-17FA-46C9-A4A2-F953898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151340" cy="365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F85DD-98F2-4F3B-8125-C3C3CF1D9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92" y="2497667"/>
            <a:ext cx="7506274" cy="39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90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29CA0-D32E-4672-9165-057A23B52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10976125" cy="41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6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첫 번째 값부터 마지막 값까지 하나씩 가져가면서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 x in a : a</a:t>
            </a:r>
            <a:r>
              <a:rPr lang="ko-KR" altLang="en-US" dirty="0"/>
              <a:t>에서 하나씩 가져와 변수 </a:t>
            </a:r>
            <a:r>
              <a:rPr lang="en-US" altLang="ko-KR" dirty="0"/>
              <a:t>x</a:t>
            </a:r>
            <a:r>
              <a:rPr lang="ko-KR" altLang="en-US" dirty="0"/>
              <a:t>에 대입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문은 요소 개수만큼 반복 횟수가 정해진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D15D3-8068-4C2A-8BC8-67D0C14D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74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40F5E-7F70-4613-B09E-70AD5C1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5" cy="1698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75274-01E1-43AB-B70E-1FF828CB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90" y="3864203"/>
            <a:ext cx="5752098" cy="26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7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B374C-CAF3-4B07-9CBC-44A0971B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" y="1113573"/>
            <a:ext cx="8114052" cy="33568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94716-7C57-4D42-BA0E-A49364D4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3752197"/>
            <a:ext cx="8752500" cy="2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3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리스트와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</a:t>
            </a:r>
            <a:r>
              <a:rPr lang="en-US" altLang="ko-KR" sz="1400" b="1" dirty="0"/>
              <a:t> </a:t>
            </a:r>
            <a:endParaRPr lang="ko-KR" altLang="en-US" sz="1400" b="1" dirty="0"/>
          </a:p>
          <a:p>
            <a:r>
              <a:rPr lang="ko-KR" altLang="en-US" dirty="0"/>
              <a:t>반복문과 가장 많이 사용되는 자료형이 </a:t>
            </a:r>
            <a:r>
              <a:rPr lang="ko-KR" altLang="en-US" dirty="0" err="1"/>
              <a:t>리스트형입니다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첫 번째 요소부터 마지막 </a:t>
            </a:r>
            <a:r>
              <a:rPr lang="ko-KR" altLang="en-US" dirty="0" err="1"/>
              <a:t>요소까지를</a:t>
            </a:r>
            <a:r>
              <a:rPr lang="ko-KR" altLang="en-US" dirty="0"/>
              <a:t> 대상으로 코드를 반복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ko-KR" altLang="en-US" sz="1200" dirty="0"/>
          </a:p>
          <a:p>
            <a:r>
              <a:rPr lang="ko-KR" altLang="en-US" dirty="0"/>
              <a:t>영어 단어 </a:t>
            </a:r>
            <a:r>
              <a:rPr lang="en-US" altLang="ko-KR" dirty="0"/>
              <a:t>enumerate</a:t>
            </a:r>
            <a:r>
              <a:rPr lang="ko-KR" altLang="en-US" dirty="0"/>
              <a:t>의 뜻은 </a:t>
            </a:r>
            <a:r>
              <a:rPr lang="en-US" altLang="ko-KR" dirty="0"/>
              <a:t>'</a:t>
            </a:r>
            <a:r>
              <a:rPr lang="ko-KR" altLang="en-US" b="1" dirty="0"/>
              <a:t>낱낱이 세다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문자열이나 컨테이너 자료형을 </a:t>
            </a:r>
            <a:r>
              <a:rPr lang="ko-KR" altLang="en-US" dirty="0" err="1"/>
              <a:t>입력받아</a:t>
            </a:r>
            <a:r>
              <a:rPr lang="en-US" altLang="ko-KR" dirty="0"/>
              <a:t>, </a:t>
            </a:r>
            <a:r>
              <a:rPr lang="ko-KR" altLang="en-US" dirty="0"/>
              <a:t>순번과 요소를 포함하는 오브젝트로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순번과 요소를 반환하여 몇 번째</a:t>
            </a:r>
            <a:r>
              <a:rPr lang="en-US" altLang="ko-KR" dirty="0"/>
              <a:t>, </a:t>
            </a:r>
            <a:r>
              <a:rPr lang="ko-KR" altLang="en-US" dirty="0"/>
              <a:t>어느 요소를 처리하고 있는지 확인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컨테이너 자료형 </a:t>
            </a:r>
            <a:r>
              <a:rPr lang="en-US" altLang="ko-KR" dirty="0"/>
              <a:t>= for</a:t>
            </a:r>
            <a:r>
              <a:rPr lang="ko-KR" altLang="en-US" dirty="0"/>
              <a:t>문에서 값을 꺼낼 수 있는 자료형 </a:t>
            </a:r>
            <a:r>
              <a:rPr lang="en-US" altLang="ko-KR" dirty="0"/>
              <a:t>= </a:t>
            </a:r>
            <a:r>
              <a:rPr lang="ko-KR" altLang="en-US" dirty="0"/>
              <a:t>반복 가능한 자료형 </a:t>
            </a:r>
            <a:r>
              <a:rPr lang="en-US" altLang="ko-KR" dirty="0"/>
              <a:t>=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82D77-ED10-4878-838F-338195D0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73495"/>
            <a:ext cx="8017404" cy="1239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E2F0A-2EF6-4A43-A50B-8096239DE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873077"/>
            <a:ext cx="8017405" cy="2188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FF7B42-7A54-4FE0-9F5D-D75174DD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251034"/>
            <a:ext cx="8017404" cy="1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77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이 방법을 사용하면 </a:t>
            </a:r>
            <a:r>
              <a:rPr lang="ko-KR" altLang="en-US" dirty="0" err="1"/>
              <a:t>반복문</a:t>
            </a:r>
            <a:r>
              <a:rPr lang="ko-KR" altLang="en-US" dirty="0"/>
              <a:t> 코드가 매우 </a:t>
            </a:r>
            <a:r>
              <a:rPr lang="ko-KR" altLang="en-US" dirty="0" err="1"/>
              <a:t>간결해집니다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다소 낯설 수 있으나</a:t>
            </a:r>
            <a:r>
              <a:rPr lang="en-US" altLang="ko-KR" dirty="0"/>
              <a:t>, </a:t>
            </a:r>
            <a:r>
              <a:rPr lang="ko-KR" altLang="en-US" dirty="0"/>
              <a:t>이것이 </a:t>
            </a:r>
            <a:r>
              <a:rPr lang="en-US" altLang="ko-KR" b="1" dirty="0"/>
              <a:t>Python </a:t>
            </a:r>
            <a:r>
              <a:rPr lang="ko-KR" altLang="en-US" b="1" dirty="0"/>
              <a:t>스러운 문법</a:t>
            </a:r>
            <a:r>
              <a:rPr lang="ko-KR" altLang="en-US" dirty="0"/>
              <a:t>이라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D15FA-7F59-4AD2-872A-84B64814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405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7333F-71BE-46A1-B6FE-3F33359BC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345324"/>
            <a:ext cx="8017404" cy="1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B05C8-5B8D-4FE6-B934-7F389086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018"/>
            <a:ext cx="8386754" cy="365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6B94D-3954-4C3D-B607-E2C27BA3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95" y="4250267"/>
            <a:ext cx="7457901" cy="24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3F6E89-9A86-4ED9-955D-7B6F346C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113571"/>
            <a:ext cx="11608330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9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items()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ko-KR" altLang="en-US" dirty="0" err="1"/>
              <a:t>딕셔너리를</a:t>
            </a:r>
            <a:r>
              <a:rPr lang="ko-KR" altLang="en-US" dirty="0"/>
              <a:t> 반복문에 사용할 때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반환해주는 </a:t>
            </a:r>
            <a:r>
              <a:rPr lang="en-US" altLang="ko-KR" dirty="0"/>
              <a:t>items() </a:t>
            </a:r>
            <a:r>
              <a:rPr lang="ko-KR" altLang="en-US" dirty="0"/>
              <a:t>메서드를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470EF-C534-4C08-995C-FBCEC073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1653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C3D9E8-0E51-4DC9-B33E-13CEE6B5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173346"/>
            <a:ext cx="8017404" cy="17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1F544-D3BF-4DC6-A643-39F4976F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41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앞에서 </a:t>
            </a:r>
            <a:r>
              <a:rPr lang="en-US" altLang="ko-KR" dirty="0"/>
              <a:t>'</a:t>
            </a:r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'</a:t>
            </a:r>
            <a:r>
              <a:rPr lang="ko-KR" altLang="en-US" dirty="0"/>
              <a:t>에서 다룬 내용과 동일하게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코드로 같은 결과를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5A88D-806F-428A-96A8-E1221312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25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F23E1-7D5C-4263-AD61-DFB84258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0144"/>
            <a:ext cx="80174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집합과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집합과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리스트와 같은 방법으로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리스트와 같은 방법으로 반복문에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14E5F-3340-4C38-953C-0EC77B63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28439-20F8-4AF8-928F-E0EFBBD9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87059"/>
            <a:ext cx="801740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76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while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while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조건문이 </a:t>
            </a:r>
            <a:r>
              <a:rPr lang="en-US" altLang="ko-KR" dirty="0"/>
              <a:t>True</a:t>
            </a:r>
            <a:r>
              <a:rPr lang="ko-KR" altLang="en-US" dirty="0"/>
              <a:t>인 동안 </a:t>
            </a:r>
            <a:r>
              <a:rPr lang="en-US" altLang="ko-KR" dirty="0"/>
              <a:t>while</a:t>
            </a:r>
            <a:r>
              <a:rPr lang="ko-KR" altLang="en-US" dirty="0"/>
              <a:t>문 안의 문장이 반복해서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상황에서 반복을 중지하게 </a:t>
            </a:r>
            <a:r>
              <a:rPr lang="en-US" altLang="ko-KR" dirty="0"/>
              <a:t>while </a:t>
            </a:r>
            <a:r>
              <a:rPr lang="ko-KR" altLang="en-US" dirty="0"/>
              <a:t>문 안에서 조건을 제어합니다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</a:t>
            </a:r>
            <a:r>
              <a:rPr lang="en-US" altLang="ko-KR" sz="1200" b="1" dirty="0"/>
              <a:t>while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문자열 길이를 반환하는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함수가 리스트의 요소 개수를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무한루프 다루기</a:t>
            </a:r>
            <a:endParaRPr lang="ko-KR" altLang="en-US" sz="1200" dirty="0"/>
          </a:p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안에서 특정 조건이 되어 반복문을 빠져 나올 때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/>
              <a:t>반복문을 중단시키지 않고 다음 반복으로 넘어갈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F933C-8248-4D93-BF59-01B25F2A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767569"/>
            <a:ext cx="8017404" cy="205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5E2F81-A30F-4C26-96BE-3C9178E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8450"/>
            <a:ext cx="8017404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0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E343A-40E9-4EAC-B2A8-00E7E26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8584561" cy="534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9BA01-939C-4354-A3CC-D030E4B6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78" y="3224224"/>
            <a:ext cx="7994159" cy="35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4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E3AC-72B4-45DB-8AF3-1D047B19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042419" cy="2794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ECD61-1CD2-43E5-A9AD-83339398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2589001"/>
            <a:ext cx="8534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35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EBA05-8ACD-4F4D-85E0-29244256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726994" cy="3577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CD0653-65B4-4889-9767-952F7C01E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99" y="2297643"/>
            <a:ext cx="7333219" cy="40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8C016-E5D2-4C8B-8BFD-B042D27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7235875" cy="3614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2AF576-B044-4576-B59B-2756EBA1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2" y="3919064"/>
            <a:ext cx="7419987" cy="2738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7F285-B187-43B7-9AAE-35C285ED1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6" y="1074947"/>
            <a:ext cx="6604277" cy="29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9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F9CB8-15A4-4CB6-B92B-A1BBB562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1972"/>
            <a:ext cx="5100631" cy="31452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F20A7-5522-46B2-851F-D9EA472DB640}"/>
              </a:ext>
            </a:extLst>
          </p:cNvPr>
          <p:cNvSpPr txBox="1"/>
          <p:nvPr/>
        </p:nvSpPr>
        <p:spPr>
          <a:xfrm>
            <a:off x="8144934" y="6086060"/>
            <a:ext cx="157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이하 생략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3956F-652B-4109-9ED8-A7DB096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1" y="4294900"/>
            <a:ext cx="6591300" cy="216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5618C3-9658-4626-8B9E-9049F59A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97" y="1008143"/>
            <a:ext cx="4693226" cy="50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6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4B43-3B99-4906-B157-736DEF3E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614732" cy="3356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C4FE3-EB71-4414-874E-4A3B78C6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19" y="1660697"/>
            <a:ext cx="7120558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7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95639-D812-4D22-B31C-854C8DAC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5" y="1113572"/>
            <a:ext cx="6594316" cy="4889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47CBE-9594-4923-AD1B-9C6BECC00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50" y="1637104"/>
            <a:ext cx="6393927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69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76249-1966-4278-983D-8C4A7F35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324600" cy="2847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5E760-F2DA-4C05-8C65-11CF9883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4" y="3646253"/>
            <a:ext cx="6601709" cy="2798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B32176-903C-4705-AE30-612193C3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78" y="1400733"/>
            <a:ext cx="7432472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9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41174-3D79-4F9F-AF4A-FDB184F0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8885"/>
            <a:ext cx="6359734" cy="48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612BB-BA70-4B38-A7A4-C515C91B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7" y="2362837"/>
            <a:ext cx="7505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4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7DEED-C9F2-424C-BAF2-DD81A960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213495" cy="54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반복하여 사용할 코드를 미리 정의해 쓸 수 있는 함수에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456195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함수</a:t>
            </a:r>
            <a:r>
              <a:rPr lang="en-US" altLang="ko-KR" sz="1400" b="1" dirty="0"/>
              <a:t>(Function)</a:t>
            </a:r>
          </a:p>
          <a:p>
            <a:r>
              <a:rPr lang="ko-KR" altLang="en-US" dirty="0"/>
              <a:t>함수는 입력을 받아 무엇인가를 처리한 후 그 결과를 반환하는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을 밥솥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에 넣으면 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이 되는 형태와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입력</a:t>
            </a:r>
            <a:r>
              <a:rPr lang="en-US" altLang="ko-KR" dirty="0"/>
              <a:t>(</a:t>
            </a:r>
            <a:r>
              <a:rPr lang="ko-KR" altLang="en-US" dirty="0"/>
              <a:t>쌀</a:t>
            </a:r>
            <a:r>
              <a:rPr lang="en-US" altLang="ko-KR" dirty="0"/>
              <a:t>)</a:t>
            </a:r>
            <a:r>
              <a:rPr lang="ko-KR" altLang="en-US" dirty="0"/>
              <a:t>이라 해도 함수</a:t>
            </a:r>
            <a:r>
              <a:rPr lang="en-US" altLang="ko-KR" dirty="0"/>
              <a:t>(</a:t>
            </a:r>
            <a:r>
              <a:rPr lang="ko-KR" altLang="en-US" dirty="0"/>
              <a:t>밥솥</a:t>
            </a:r>
            <a:r>
              <a:rPr lang="en-US" altLang="ko-KR" dirty="0"/>
              <a:t>)</a:t>
            </a:r>
            <a:r>
              <a:rPr lang="ko-KR" altLang="en-US" dirty="0"/>
              <a:t>기능에 따라 다른 출력</a:t>
            </a:r>
            <a:r>
              <a:rPr lang="en-US" altLang="ko-KR" dirty="0"/>
              <a:t>(</a:t>
            </a:r>
            <a:r>
              <a:rPr lang="ko-KR" altLang="en-US" dirty="0"/>
              <a:t>밥</a:t>
            </a:r>
            <a:r>
              <a:rPr lang="en-US" altLang="ko-KR" dirty="0"/>
              <a:t>)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프로그래밍에서 함수란 반복해 사용할 코드를 미리 정의해 두고 필요할 때 사용하는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함수를 사용하면 같은 로직을 반복해 코딩할 필요가 없어집니다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 </a:t>
            </a:r>
            <a:r>
              <a:rPr lang="en-US" altLang="ko-KR" b="1" dirty="0"/>
              <a:t>def</a:t>
            </a:r>
            <a:r>
              <a:rPr lang="ko-KR" altLang="en-US" dirty="0"/>
              <a:t> 문으로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기본적으로 세 가지로 구성됩니다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8EB027-A087-498A-B611-26A9F619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" y="4093537"/>
            <a:ext cx="26193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58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입력</a:t>
            </a:r>
            <a:r>
              <a:rPr lang="en-US" altLang="ko-KR" sz="1300" b="1" dirty="0"/>
              <a:t>(Input)</a:t>
            </a:r>
            <a:endParaRPr lang="ko-KR" altLang="en-US" sz="1300" b="1" dirty="0"/>
          </a:p>
          <a:p>
            <a:r>
              <a:rPr lang="ko-KR" altLang="en-US" dirty="0"/>
              <a:t>우선 무작정 다음과 같이 함수를 만들어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매개변수</a:t>
            </a:r>
            <a:endParaRPr lang="ko-KR" altLang="en-US" sz="1200" dirty="0"/>
          </a:p>
          <a:p>
            <a:r>
              <a:rPr lang="ko-KR" altLang="en-US" dirty="0"/>
              <a:t>위 함수는 입력 없이 처리되는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이름을 입력 받아 처리하는</a:t>
            </a:r>
            <a:r>
              <a:rPr lang="en-US" altLang="ko-KR" dirty="0"/>
              <a:t>, </a:t>
            </a:r>
            <a:r>
              <a:rPr lang="ko-KR" altLang="en-US" dirty="0"/>
              <a:t>즉 매개변수를 갖는 함수를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위치를 기준으로 매개변수에 전달되는 값을 </a:t>
            </a:r>
            <a:r>
              <a:rPr lang="ko-KR" altLang="en-US" b="1" dirty="0"/>
              <a:t>위치 인수</a:t>
            </a:r>
            <a:r>
              <a:rPr lang="en-US" altLang="ko-KR" b="1" dirty="0"/>
              <a:t>(Positional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매개변수 기본값</a:t>
            </a:r>
            <a:endParaRPr lang="ko-KR" altLang="en-US" sz="1200" dirty="0"/>
          </a:p>
          <a:p>
            <a:r>
              <a:rPr lang="ko-KR" altLang="en-US" dirty="0"/>
              <a:t>위 함수는 매개변수가 없으면 오류가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기본값을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이름을 전달하지 않으면 </a:t>
            </a:r>
            <a:r>
              <a:rPr lang="en-US" altLang="ko-KR" dirty="0"/>
              <a:t>'</a:t>
            </a:r>
            <a:r>
              <a:rPr lang="ko-KR" altLang="en-US" dirty="0"/>
              <a:t>여러분</a:t>
            </a:r>
            <a:r>
              <a:rPr lang="en-US" altLang="ko-KR" dirty="0"/>
              <a:t>'</a:t>
            </a:r>
            <a:r>
              <a:rPr lang="ko-KR" altLang="en-US" dirty="0"/>
              <a:t>이 기본값으로 사용되게 수정합니다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기본값으로 매개변수에 전달되는 인수를 </a:t>
            </a:r>
            <a:r>
              <a:rPr lang="ko-KR" altLang="en-US" b="1" dirty="0"/>
              <a:t>기본 인수</a:t>
            </a:r>
            <a:r>
              <a:rPr lang="en-US" altLang="ko-KR" b="1" dirty="0"/>
              <a:t>(Default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60D31-29E8-4DC1-968F-3E1C062A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329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9F4C5-6A95-452D-A057-1BFD1EA1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66913"/>
            <a:ext cx="8017404" cy="1810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0B98E1-475F-4CE7-88BD-C96FAEBCB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48112"/>
            <a:ext cx="8017404" cy="18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E50F63-B39A-4062-A914-A035FB9CC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278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매개변수 순서</a:t>
            </a:r>
            <a:endParaRPr lang="ko-KR" altLang="en-US" sz="1200" dirty="0"/>
          </a:p>
          <a:p>
            <a:r>
              <a:rPr lang="ko-KR" altLang="en-US" dirty="0"/>
              <a:t>매개변수 순서에 맞게 값을 넣으면 매개변수 이름을 생략할 수 있습니다</a:t>
            </a:r>
            <a:r>
              <a:rPr lang="en-US" altLang="ko-KR" dirty="0"/>
              <a:t>(=</a:t>
            </a:r>
            <a:r>
              <a:rPr lang="ko-KR" altLang="en-US" dirty="0"/>
              <a:t>위치 인수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 이름을 지정하면 전달되는 순서를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매개변수에 전달되는 인수를 </a:t>
            </a:r>
            <a:r>
              <a:rPr lang="ko-KR" altLang="en-US" b="1" dirty="0"/>
              <a:t>키워드 인수</a:t>
            </a:r>
            <a:r>
              <a:rPr lang="en-US" altLang="ko-KR" b="1" dirty="0"/>
              <a:t>(Keyword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r>
              <a:rPr lang="ko-KR" altLang="en-US" dirty="0"/>
              <a:t>임의 개수의 값이 매개변수에 전달되는 인수를 </a:t>
            </a:r>
            <a:r>
              <a:rPr lang="ko-KR" altLang="en-US" b="1" dirty="0"/>
              <a:t>가변 인수</a:t>
            </a:r>
            <a:r>
              <a:rPr lang="en-US" altLang="ko-KR" b="1" dirty="0"/>
              <a:t>(Arbitrary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 인수는 대부분 함수 안에서 반복문을 사용해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FF5290-6593-447B-A301-F9DE2B36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315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9B61AE-F2A6-4DB8-9328-C2D093DD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542436"/>
            <a:ext cx="8017404" cy="23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62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 </a:t>
            </a:r>
            <a:r>
              <a:rPr lang="en-US" altLang="ko-KR" dirty="0"/>
              <a:t>(*member)</a:t>
            </a:r>
            <a:r>
              <a:rPr lang="ko-KR" altLang="en-US" dirty="0"/>
              <a:t>로 간단하게 반복 시킬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6A15D-F1E7-4440-8022-D9D55EFA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2464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25CB7D-652C-4491-B509-72F602A0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851"/>
            <a:ext cx="8017404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4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위치 인수를 가변 인수 앞에 둘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하지만 이런 경우에는 키워드 인수로 사용할 수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A2FAD-1136-4304-80D1-6F1563B2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29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B5AE5-7823-4B2B-89C0-149117D10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24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73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가변 인수 뒤에 위치 인수를 둘 수 없습니다</a:t>
            </a:r>
            <a:r>
              <a:rPr lang="en-US" altLang="ko-KR" dirty="0"/>
              <a:t>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dirty="0"/>
              <a:t>가변 인수 뒤에 인수를 둘 경우는 키워드 인수를 사용해야 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A9990-D15E-4C39-A117-BC03745F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4891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2B0EA-FDF0-4CB5-8075-92A518DE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69267"/>
            <a:ext cx="8017404" cy="2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70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9EDFA0-B390-488C-ADA6-624E3BAE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89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00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출력</a:t>
            </a:r>
            <a:r>
              <a:rPr lang="en-US" altLang="ko-KR" sz="1400" b="1" dirty="0"/>
              <a:t>(Output)</a:t>
            </a:r>
          </a:p>
          <a:p>
            <a:r>
              <a:rPr lang="ko-KR" altLang="en-US" dirty="0"/>
              <a:t>함수 안에서 결과값을 반환할 때는 </a:t>
            </a:r>
            <a:r>
              <a:rPr lang="en-US" altLang="ko-KR" dirty="0"/>
              <a:t>return </a:t>
            </a:r>
            <a:r>
              <a:rPr lang="ko-KR" altLang="en-US" dirty="0"/>
              <a:t>문을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반환되는 값이 없는 함수의 결과값을 받아 출력하면 </a:t>
            </a:r>
            <a:r>
              <a:rPr lang="en-US" altLang="ko-KR" dirty="0"/>
              <a:t>None</a:t>
            </a:r>
            <a:r>
              <a:rPr lang="ko-KR" altLang="en-US" dirty="0"/>
              <a:t>이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함수가 여러 개의 결과값을 반환할 수도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CD1D6-F2AC-40F8-A744-AEA4BE0B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591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85AEBB-3E42-4A60-BD01-D40C9143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98052"/>
            <a:ext cx="8017404" cy="1591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3F7749-C812-4FEC-8D40-6CA05FEDF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44886"/>
            <a:ext cx="8017404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359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66E074-AFAF-4EDB-85C6-BCAA1CCC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2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예외 처리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예외 처리</a:t>
            </a:r>
          </a:p>
          <a:p>
            <a:r>
              <a:rPr lang="ko-KR" altLang="en-US" dirty="0"/>
              <a:t>함수 내에서 발생할 수 있는 오류에 대한 사전 처리를 권고합니다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함수는 오류에 대한 처리가 없어 함수 사용 시 오류가 발생합니다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입력 오류 처리</a:t>
            </a:r>
            <a:endParaRPr lang="ko-KR" altLang="en-US" sz="1200" dirty="0"/>
          </a:p>
          <a:p>
            <a:r>
              <a:rPr lang="ko-KR" altLang="en-US" dirty="0"/>
              <a:t>나누는 값</a:t>
            </a:r>
            <a:r>
              <a:rPr lang="en-US" altLang="ko-KR" dirty="0"/>
              <a:t>, </a:t>
            </a:r>
            <a:r>
              <a:rPr lang="ko-KR" altLang="en-US" dirty="0"/>
              <a:t>즉 분모가 </a:t>
            </a:r>
            <a:r>
              <a:rPr lang="en-US" altLang="ko-KR" dirty="0"/>
              <a:t>0</a:t>
            </a:r>
            <a:r>
              <a:rPr lang="ko-KR" altLang="en-US" dirty="0"/>
              <a:t>인 경우에 대한 처리를 함수에 추가합니다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입력 데이터 형식 확인</a:t>
            </a:r>
            <a:endParaRPr lang="ko-KR" altLang="en-US" sz="1200" dirty="0"/>
          </a:p>
          <a:p>
            <a:r>
              <a:rPr lang="ko-KR" altLang="en-US" dirty="0"/>
              <a:t>다음과 같이 데이터 형식을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입력되는 데이터 형식이 적절한지 확인하는 구문을 함수에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9DC93-82DA-477F-AD6B-A9EAC92A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1795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550E5-B853-4200-85A8-879342B0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36323"/>
            <a:ext cx="8017404" cy="1795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5DD7B6-6CA1-4E10-89C5-7F4AC138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21427"/>
            <a:ext cx="8017404" cy="17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692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EB0651-5E73-492A-9DDF-596C44A1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4810828" cy="3215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6A184-D075-4BF7-B442-8F932360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68" y="2721526"/>
            <a:ext cx="5359797" cy="3024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FDC51D-448A-4BAE-A4EB-77C34CC3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3052233"/>
            <a:ext cx="4783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F3F9E0-F75D-4E74-B3BB-463DFE11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351962" cy="2908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2BEFB-5B4A-4399-9975-4B8165CC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4" y="2533842"/>
            <a:ext cx="6053140" cy="3305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DEF31-7790-4067-AD4E-85B834239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43" y="3194756"/>
            <a:ext cx="5636862" cy="33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75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9E72F8-F11E-4563-B738-CB04DE5C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947738" cy="4972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45D1B6-850C-43B7-AFEE-DDC65962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45" y="1929342"/>
            <a:ext cx="7419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4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6BD4-AF14-46DB-9983-EDB91496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189112" cy="3036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9C53F-B37B-4ECB-AABA-8DC50F21D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2" y="1978025"/>
            <a:ext cx="4686511" cy="3347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4C1EA-F4FE-449C-A28F-D666BD58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85" y="2818418"/>
            <a:ext cx="4969291" cy="3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7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5B7EB-56CF-49B9-B752-38F05583D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81650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91C0E-6FFD-4128-8ACA-1CCF2C65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3" y="2056985"/>
            <a:ext cx="6200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77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 되지 않는 데이터를 자동화를 할 수 있게 만드는 정규 표현식에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37644171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정규 표현식</a:t>
            </a:r>
          </a:p>
          <a:p>
            <a:r>
              <a:rPr lang="en-US" altLang="ko-KR" dirty="0"/>
              <a:t>Python </a:t>
            </a:r>
            <a:r>
              <a:rPr lang="ko-KR" altLang="en-US" dirty="0"/>
              <a:t>만의 기능이 아닌</a:t>
            </a:r>
            <a:r>
              <a:rPr lang="en-US" altLang="ko-KR" dirty="0"/>
              <a:t>, </a:t>
            </a:r>
            <a:r>
              <a:rPr lang="ko-KR" altLang="en-US" dirty="0"/>
              <a:t>문자열을 다루는 여러 곳에서 사용되는 공통된 표현식입니다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다소 이해하기 어려울 수 있지만</a:t>
            </a:r>
            <a:r>
              <a:rPr lang="en-US" altLang="ko-KR" dirty="0"/>
              <a:t>, </a:t>
            </a:r>
            <a:r>
              <a:rPr lang="ko-KR" altLang="en-US" dirty="0" err="1"/>
              <a:t>알아두면</a:t>
            </a:r>
            <a:r>
              <a:rPr lang="ko-KR" altLang="en-US" dirty="0"/>
              <a:t> 정말 편리한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정규식</a:t>
            </a:r>
            <a:r>
              <a:rPr lang="ko-KR" altLang="en-US" sz="1400" b="1" dirty="0"/>
              <a:t> 사용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 비교</a:t>
            </a:r>
          </a:p>
          <a:p>
            <a:r>
              <a:rPr lang="ko-KR" altLang="en-US" dirty="0"/>
              <a:t>기존의 반복문으로 처리하던 것을 정규 표현식으로 처리하면 코드가 단순 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 정규식에 대해 알지 못하면 암호</a:t>
            </a:r>
            <a:r>
              <a:rPr lang="en-US" altLang="ko-KR" dirty="0"/>
              <a:t>(?)</a:t>
            </a:r>
            <a:r>
              <a:rPr lang="ko-KR" altLang="en-US" dirty="0"/>
              <a:t>같은 느낌일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이름과 전화번호가 섞여 있는 문자열이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문자열에서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반복문과 정규식을 사용하는 방법 중 무엇이 간결한지 비교합니다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912DE-8B18-4D98-AD46-4AF6D752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5601"/>
            <a:ext cx="801740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30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기존 반복문으로 처리</a:t>
            </a:r>
            <a:endParaRPr lang="ko-KR" altLang="en-US" sz="1200" dirty="0"/>
          </a:p>
          <a:p>
            <a:r>
              <a:rPr lang="ko-KR" altLang="en-US" dirty="0"/>
              <a:t>기존 반복문으로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정규식으로 처리</a:t>
            </a:r>
            <a:endParaRPr lang="ko-KR" altLang="en-US" sz="1200" dirty="0"/>
          </a:p>
          <a:p>
            <a:r>
              <a:rPr lang="ko-KR" altLang="en-US" dirty="0"/>
              <a:t>정규식으로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같이 작성할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패턴을 이후에 반복해서 사용할 때 좋은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0CDC5-91A8-4D11-A0EF-FA7945CC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106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74AB2-15B0-424D-8652-6348BD47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13851"/>
            <a:ext cx="8017404" cy="1028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33C6B-3CB4-45D1-B85B-7996B7D7E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75944"/>
            <a:ext cx="8017404" cy="1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 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FD22E-2B64-40AB-A082-8BCB3AF5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662"/>
            <a:ext cx="6938673" cy="36570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A96336-AA1B-4E8A-B8C5-3F7D44CD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48" y="3643841"/>
            <a:ext cx="7172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4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기본적인 </a:t>
            </a:r>
            <a:r>
              <a:rPr lang="ko-KR" altLang="en-US" sz="1400" b="1" dirty="0" err="1"/>
              <a:t>정규식</a:t>
            </a:r>
            <a:endParaRPr lang="ko-KR" altLang="en-US" sz="1400" b="1" dirty="0"/>
          </a:p>
          <a:p>
            <a:r>
              <a:rPr lang="ko-KR" altLang="en-US" dirty="0"/>
              <a:t>정규식을 사용하려면 </a:t>
            </a:r>
            <a:r>
              <a:rPr lang="en-US" altLang="ko-KR" dirty="0"/>
              <a:t>re </a:t>
            </a:r>
            <a:r>
              <a:rPr lang="ko-KR" altLang="en-US" dirty="0"/>
              <a:t>라이브러리를 불러와야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같은 메서드를 사용해 특정 패턴의 문자열을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match()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search()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전체를 대상으로 정규식과 매치 여부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반복 가능한 개체로 반환합니다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특정 문자 또는 문자열 포함 여부 확인</a:t>
            </a:r>
          </a:p>
          <a:p>
            <a:r>
              <a:rPr lang="en-US" altLang="ko-KR" dirty="0"/>
              <a:t>match() </a:t>
            </a:r>
            <a:r>
              <a:rPr lang="ko-KR" altLang="en-US" dirty="0"/>
              <a:t>메서드는 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348D2-AD9B-462F-A71E-A98A4873B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99876"/>
            <a:ext cx="3848100" cy="923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B6956-DE54-4189-983A-1E9D5FAA1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76899"/>
            <a:ext cx="8017404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search() </a:t>
            </a:r>
            <a:r>
              <a:rPr lang="ko-KR" altLang="en-US" dirty="0"/>
              <a:t>메서드는 문자열 전체를 대상으로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조건문을 사용해 문자열에서 특정 문자 또는 문자열이 존재하는 지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964F9-675D-48AD-834E-B34FAB24B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6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3F5CD-B439-4A33-AA23-3319DCB5B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9188"/>
            <a:ext cx="8017404" cy="22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매치된 결과를 다음과 같은 메서드로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group(): </a:t>
            </a:r>
            <a:r>
              <a:rPr lang="ko-KR" altLang="en-US" dirty="0"/>
              <a:t>매치된 문자열을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start(): </a:t>
            </a:r>
            <a:r>
              <a:rPr lang="ko-KR" altLang="en-US" dirty="0"/>
              <a:t>매치된 문자열의 시작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end(): </a:t>
            </a:r>
            <a:r>
              <a:rPr lang="ko-KR" altLang="en-US" dirty="0"/>
              <a:t>매치된 문자열의 끝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span(): </a:t>
            </a:r>
            <a:r>
              <a:rPr lang="ko-KR" altLang="en-US" dirty="0"/>
              <a:t>매치된 문자열의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ko-KR" altLang="en-US" dirty="0" err="1"/>
              <a:t>튜플을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BE6D2-69CC-4507-8D85-458B557E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27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7EE688-4130-43B4-B420-FDE61174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08279"/>
            <a:ext cx="8017404" cy="22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7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반복 가능한 객체로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가능하다는 것은 반복문에 </a:t>
            </a:r>
            <a:r>
              <a:rPr lang="ko-KR" altLang="en-US" dirty="0" err="1"/>
              <a:t>사용가능하다는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AB32B1-2E6D-4AAD-8FDB-FB6D7F4B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1886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3B751-00FF-49CA-B1B5-2242DDE0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7625"/>
            <a:ext cx="8017404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01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나열된 문자 포함여부 확인</a:t>
            </a:r>
          </a:p>
          <a:p>
            <a:r>
              <a:rPr lang="ko-KR" altLang="en-US" dirty="0"/>
              <a:t>대괄호</a:t>
            </a:r>
            <a:r>
              <a:rPr lang="en-US" altLang="ko-KR" dirty="0"/>
              <a:t>([ ]) </a:t>
            </a:r>
            <a:r>
              <a:rPr lang="ko-KR" altLang="en-US" dirty="0"/>
              <a:t>안에 문자를 나열하여 그 문자들 포함 여부를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^</a:t>
            </a:r>
            <a:r>
              <a:rPr lang="ko-KR" altLang="en-US" dirty="0"/>
              <a:t>를 사용해 나열되지 않은 문자들 포함 여부를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F9D9E-C835-4039-9318-6F7F641A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600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C819F-583B-4061-8176-B636465C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67639"/>
            <a:ext cx="80174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65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범위 안의 문자 포함여부 확인</a:t>
            </a:r>
          </a:p>
          <a:p>
            <a:r>
              <a:rPr lang="ko-KR" altLang="en-US" dirty="0"/>
              <a:t>빼기 기호</a:t>
            </a:r>
            <a:r>
              <a:rPr lang="en-US" altLang="ko-KR" dirty="0"/>
              <a:t>(-)</a:t>
            </a:r>
            <a:r>
              <a:rPr lang="ko-KR" altLang="en-US" dirty="0"/>
              <a:t>를 사용해 문자의 범위를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9C8885-C3E5-4900-88AD-5EE21485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52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22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두 문자 사이의 문자 포함여부 확인</a:t>
            </a:r>
            <a:endParaRPr lang="ko-KR" altLang="en-US" b="1" dirty="0"/>
          </a:p>
          <a:p>
            <a:r>
              <a:rPr lang="ko-KR" altLang="en-US" dirty="0"/>
              <a:t>정규식의 </a:t>
            </a:r>
            <a:r>
              <a:rPr lang="en-US" altLang="ko-KR" dirty="0"/>
              <a:t>Dot(.) </a:t>
            </a:r>
            <a:r>
              <a:rPr lang="ko-KR" altLang="en-US" dirty="0"/>
              <a:t>메타 문자는 </a:t>
            </a:r>
            <a:r>
              <a:rPr lang="ko-KR" altLang="en-US" dirty="0" err="1"/>
              <a:t>줄바꿈</a:t>
            </a:r>
            <a:r>
              <a:rPr lang="ko-KR" altLang="en-US" dirty="0"/>
              <a:t> 문자인 </a:t>
            </a:r>
            <a:r>
              <a:rPr lang="en-US" altLang="ko-KR" dirty="0"/>
              <a:t>\n</a:t>
            </a:r>
            <a:r>
              <a:rPr lang="ko-KR" altLang="en-US" dirty="0"/>
              <a:t>을 제외한 모든 문자와 매치됩니다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문자 반복 확인</a:t>
            </a:r>
          </a:p>
          <a:p>
            <a:r>
              <a:rPr lang="ko-KR" altLang="en-US" dirty="0"/>
              <a:t>문자의 반복을 확인하는 여러 메타 문자가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D98A0-77BE-492A-83A4-92CBD0F4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032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D80B8-44D9-4CE8-AFB3-84F94B0CF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370144"/>
            <a:ext cx="8017404" cy="32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35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텍스트 파일을 다룰 수 있는 파일 읽고 쓰기를 학습함</a:t>
            </a:r>
          </a:p>
        </p:txBody>
      </p:sp>
    </p:spTree>
    <p:extLst>
      <p:ext uri="{BB962C8B-B14F-4D97-AF65-F5344CB8AC3E}">
        <p14:creationId xmlns:p14="http://schemas.microsoft.com/office/powerpoint/2010/main" val="20502716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경로 확인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파일 읽고 쓰기</a:t>
            </a:r>
          </a:p>
          <a:p>
            <a:r>
              <a:rPr lang="ko-KR" altLang="en-US" dirty="0"/>
              <a:t>텍스트 파일을 읽고 쓰는 기본적인 방법을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글을 읽어와 멋진 워드 클라우드를 만들어봅니다</a:t>
            </a:r>
          </a:p>
          <a:p>
            <a:r>
              <a:rPr lang="ko-KR" altLang="en-US" dirty="0"/>
              <a:t>파일을 다루는 상세한 기술이 필요한 경우 관련 자료를 찾아 학습하기를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경로 확인</a:t>
            </a:r>
          </a:p>
          <a:p>
            <a:r>
              <a:rPr lang="ko-KR" altLang="en-US" dirty="0"/>
              <a:t>사용자마다 파일을 저장하고 읽는 기본 경로를 ‘홈 디렉터리‘ </a:t>
            </a:r>
            <a:r>
              <a:rPr lang="ko-KR" altLang="en-US" dirty="0" err="1"/>
              <a:t>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pathlib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Path.home</a:t>
            </a:r>
            <a:r>
              <a:rPr lang="en-US" altLang="ko-KR" dirty="0"/>
              <a:t>() </a:t>
            </a:r>
            <a:r>
              <a:rPr lang="ko-KR" altLang="en-US" dirty="0"/>
              <a:t>함수로 사용자 홈 디렉터리를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F6FDA7-352A-42A1-90F5-C891D9DA4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2861733"/>
            <a:ext cx="7945611" cy="14581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B662F6-6240-4728-A91C-E40FFD8A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4729087"/>
            <a:ext cx="7945611" cy="14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84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경로 확인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sz="1200" dirty="0" err="1"/>
              <a:t>pathlib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Path.cwd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현재 작업 디렉터리를 확인합니다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68478-EAB2-4B13-B9A2-7C35DDC54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24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기본적인 파일 읽고 쓰기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파일 쓰기</a:t>
            </a:r>
            <a:endParaRPr lang="ko-KR" altLang="en-US" sz="1200" dirty="0"/>
          </a:p>
          <a:p>
            <a:r>
              <a:rPr lang="en-US" altLang="ko-KR" b="1" dirty="0"/>
              <a:t>w</a:t>
            </a:r>
            <a:r>
              <a:rPr lang="ko-KR" altLang="en-US" dirty="0"/>
              <a:t> 모드로 파일을 열어 </a:t>
            </a:r>
            <a:r>
              <a:rPr lang="en-US" altLang="ko-KR" b="1" dirty="0"/>
              <a:t>write()</a:t>
            </a:r>
            <a:r>
              <a:rPr lang="ko-KR" altLang="en-US" dirty="0"/>
              <a:t> 메서드로 파일에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같은 이름의 파일이 있다면 제거되고 새 파일이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경로를 지정하지 않으면 현재 작업 디렉터리에 기록됩니다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5A171-2F6B-42FB-8791-2F4C639D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854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805C04-1BB5-441C-BD4F-B5E6F1F3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11624"/>
            <a:ext cx="4810125" cy="1630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EF6F9E-F129-4959-9F91-C090AD509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63358"/>
            <a:ext cx="8017404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90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()</a:t>
            </a:r>
            <a:r>
              <a:rPr lang="ko-KR" altLang="en-US" dirty="0"/>
              <a:t>를 사용해 현재 작업 디렉터리에 새로운 디렉터리를 만듭니다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exist_ok</a:t>
            </a:r>
            <a:r>
              <a:rPr lang="en-US" altLang="ko-KR" dirty="0"/>
              <a:t>=True</a:t>
            </a:r>
            <a:r>
              <a:rPr lang="ko-KR" altLang="en-US" dirty="0"/>
              <a:t>를 지정하면 이미 폴더가 있는 경우 해당 폴더를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Files/MyFile.txt </a:t>
            </a:r>
            <a:r>
              <a:rPr lang="ko-KR" altLang="en-US" dirty="0"/>
              <a:t>처럼 경로를 지정해 특정 디렉터리 안에 파일을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Windows</a:t>
            </a:r>
            <a:r>
              <a:rPr lang="ko-KR" altLang="en-US" dirty="0"/>
              <a:t>에서 경로 구분자로 </a:t>
            </a:r>
            <a:r>
              <a:rPr lang="en-US" altLang="ko-KR" dirty="0"/>
              <a:t>'\' </a:t>
            </a:r>
            <a:r>
              <a:rPr lang="ko-KR" altLang="en-US" dirty="0"/>
              <a:t>를 사용하는 것과 달리 </a:t>
            </a:r>
            <a:r>
              <a:rPr lang="en-US" altLang="ko-KR" dirty="0"/>
              <a:t>'/' </a:t>
            </a:r>
            <a:r>
              <a:rPr lang="ko-KR" altLang="en-US" dirty="0"/>
              <a:t>를 사용함에 주의합니다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E0D4-41B5-4F9B-8690-35CF1887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63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71C8C3-3908-4AB6-A057-B7B6D8E3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807571"/>
            <a:ext cx="8017403" cy="1184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1F082A-7432-4DFC-A2A9-37186FF56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84013"/>
            <a:ext cx="8015632" cy="1028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A6031-69C9-49AF-B09D-8CAA856B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432142"/>
            <a:ext cx="8015632" cy="10684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FD048B-DDA3-4EC2-ADE6-9EA599353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569518"/>
            <a:ext cx="4220626" cy="1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파일 읽기</a:t>
            </a:r>
            <a:endParaRPr lang="ko-KR" altLang="en-US" sz="1200" dirty="0"/>
          </a:p>
          <a:p>
            <a:r>
              <a:rPr lang="en-US" altLang="ko-KR" dirty="0"/>
              <a:t>r </a:t>
            </a:r>
            <a:r>
              <a:rPr lang="ko-KR" altLang="en-US" dirty="0"/>
              <a:t>모드로 파일을 열어 </a:t>
            </a:r>
            <a:r>
              <a:rPr lang="en-US" altLang="ko-KR" dirty="0"/>
              <a:t>read() </a:t>
            </a:r>
            <a:r>
              <a:rPr lang="ko-KR" altLang="en-US" dirty="0"/>
              <a:t>메서드로 파일을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지정한 파일이 없으면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3FCB12-FB5B-4D70-97D3-1B137C1F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FC4067-66E6-4C48-A30B-EB33FF4B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43212"/>
            <a:ext cx="8017404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41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경로를 지정해 특정 디렉터리 안의 파일을 읽어옵니다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C64CD-9A3C-4734-93D7-8844FCED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19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3E06C-0776-49FF-90C0-59392D4CB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9267"/>
            <a:ext cx="8017404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69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파일 내용 추가</a:t>
            </a:r>
            <a:endParaRPr lang="ko-KR" altLang="en-US" sz="1200" dirty="0"/>
          </a:p>
          <a:p>
            <a:r>
              <a:rPr lang="en-US" altLang="ko-KR" dirty="0"/>
              <a:t>a </a:t>
            </a:r>
            <a:r>
              <a:rPr lang="ko-KR" altLang="en-US" dirty="0"/>
              <a:t>모드로 파일을 열어 </a:t>
            </a:r>
            <a:r>
              <a:rPr lang="en-US" altLang="ko-KR" dirty="0"/>
              <a:t>write() </a:t>
            </a:r>
            <a:r>
              <a:rPr lang="ko-KR" altLang="en-US" dirty="0"/>
              <a:t>메서드로 내용을 추가할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지정한 파일이 없으면 새 파일이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추가된 내용을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2C0AD-C78E-4F6B-AFE6-B080753F0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30" y="1113572"/>
            <a:ext cx="8015665" cy="1629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2C6CDC-0C8C-4BE4-B3A6-03D48D20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80846"/>
            <a:ext cx="6134100" cy="1333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3FA4EE-65AD-40CF-9C93-E40728431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1378"/>
            <a:ext cx="801566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12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파일 있으면 오류 발생</a:t>
            </a:r>
            <a:endParaRPr lang="ko-KR" altLang="en-US" sz="1200" dirty="0"/>
          </a:p>
          <a:p>
            <a:r>
              <a:rPr lang="en-US" altLang="ko-KR" dirty="0"/>
              <a:t>x </a:t>
            </a:r>
            <a:r>
              <a:rPr lang="ko-KR" altLang="en-US" dirty="0"/>
              <a:t>모드로 파일을 열면 같은 파일이 있는 경우 오류를 발생시킵니다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파일이 없으면 </a:t>
            </a:r>
            <a:r>
              <a:rPr lang="en-US" altLang="ko-KR" dirty="0"/>
              <a:t>w </a:t>
            </a:r>
            <a:r>
              <a:rPr lang="ko-KR" altLang="en-US" dirty="0"/>
              <a:t>모드로 파일은 연 결과가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D62F7C-3462-492C-8329-5E68E5FE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455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81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같은 이름의 파일이 있어 오류가 나는 것에 대한 핸들링을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96D15-5649-4F1B-95B2-8555320C7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37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72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 연습문제</a:t>
            </a:r>
            <a:r>
              <a:rPr lang="en-US" altLang="ko-KR" dirty="0"/>
              <a:t>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E5D470-214B-4288-9421-4AEF0687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1113572"/>
            <a:ext cx="5419015" cy="3246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483290-4120-40C1-8AE6-F0B3C124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4631267"/>
            <a:ext cx="4676775" cy="152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EAA686-7AB0-48B0-9C57-3479D1A71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2" y="1455204"/>
            <a:ext cx="6694873" cy="3246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524901-9403-459B-BB1A-37D5A2E4B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02" y="3929400"/>
            <a:ext cx="4087814" cy="24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29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en-US" altLang="ko-KR" sz="1200" b="1" dirty="0" err="1"/>
              <a:t>writelines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메서드를 사용해 행 리스트를 파일에 기록할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추가된 내용을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63A80-6488-493C-8FB5-908328DB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5030"/>
            <a:ext cx="8017404" cy="1274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85721F-50B9-4FDA-A3EE-CDCAD232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03003"/>
            <a:ext cx="4343400" cy="11618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C1335D-B8B7-4B26-A17C-1ACDC646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4703"/>
            <a:ext cx="8017404" cy="16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1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readlines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메서드를 사용해 모든 행을 한 번에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리스트가 되므로</a:t>
            </a:r>
            <a:r>
              <a:rPr lang="en-US" altLang="ko-KR" dirty="0"/>
              <a:t>, </a:t>
            </a:r>
            <a:r>
              <a:rPr lang="ko-KR" altLang="en-US" dirty="0"/>
              <a:t>반복문으로 한 행 씩 읽을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B22681-669F-48FD-BE2E-AF039924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0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84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en-US" altLang="ko-KR" sz="1200" b="1" dirty="0" err="1"/>
              <a:t>readline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메서드를 사용해 행 단위로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문자열이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반복문을 이용해 모든 행을 읽어올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59C0EF-758C-4A0B-9FE2-2F4E8AEB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633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B9B81-FDC1-440B-BC3F-69521477E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31234"/>
            <a:ext cx="801740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07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워드 클라우드 만들기</a:t>
            </a:r>
          </a:p>
          <a:p>
            <a:r>
              <a:rPr lang="ko-KR" altLang="en-US" dirty="0"/>
              <a:t>마틴루터킹 목사의 </a:t>
            </a:r>
            <a:r>
              <a:rPr lang="en-US" altLang="ko-KR" dirty="0"/>
              <a:t>'I have a Dream' </a:t>
            </a:r>
            <a:r>
              <a:rPr lang="ko-KR" altLang="en-US" dirty="0"/>
              <a:t>연설문을 가지고 워드 클라우드를 만들어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워드 클라우드를 만드는 순서는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(1) </a:t>
            </a:r>
            <a:r>
              <a:rPr lang="ko-KR" altLang="en-US" sz="1200" b="1" dirty="0"/>
              <a:t>텍스트파일로 저장하기</a:t>
            </a:r>
          </a:p>
          <a:p>
            <a:r>
              <a:rPr lang="ko-KR" altLang="en-US" dirty="0"/>
              <a:t>읽을 파일을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수동으로 어디선가 가져오겠지만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나중에는 </a:t>
            </a:r>
            <a:r>
              <a:rPr lang="ko-KR" altLang="en-US" dirty="0" err="1"/>
              <a:t>크롤링을</a:t>
            </a:r>
            <a:r>
              <a:rPr lang="ko-KR" altLang="en-US" dirty="0"/>
              <a:t> 통해서 웹에서 가져올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(2) </a:t>
            </a:r>
            <a:r>
              <a:rPr lang="ko-KR" altLang="en-US" sz="1200" b="1" dirty="0"/>
              <a:t>텍스트 </a:t>
            </a:r>
            <a:r>
              <a:rPr lang="ko-KR" altLang="en-US" sz="1200" b="1" dirty="0" err="1"/>
              <a:t>전처리</a:t>
            </a:r>
            <a:endParaRPr lang="ko-KR" altLang="en-US" sz="1200" b="1" dirty="0"/>
          </a:p>
          <a:p>
            <a:r>
              <a:rPr lang="ko-KR" altLang="en-US" dirty="0"/>
              <a:t>파일을 읽어서 </a:t>
            </a:r>
            <a:r>
              <a:rPr lang="en-US" altLang="ko-KR" dirty="0"/>
              <a:t>split() </a:t>
            </a:r>
            <a:r>
              <a:rPr lang="ko-KR" altLang="en-US" dirty="0"/>
              <a:t>메서드를 사용해 단어 단위로 쪼갭니다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단어별</a:t>
            </a:r>
            <a:r>
              <a:rPr lang="ko-KR" altLang="en-US" dirty="0"/>
              <a:t> 빈도수를 계산하여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분석에 의미가 없는 조사들은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(3) </a:t>
            </a:r>
            <a:r>
              <a:rPr lang="ko-KR" altLang="en-US" sz="1200" b="1" dirty="0"/>
              <a:t>워드 클라우드 그리기</a:t>
            </a:r>
          </a:p>
          <a:p>
            <a:r>
              <a:rPr lang="en-US" altLang="ko-KR" dirty="0" err="1"/>
              <a:t>wordcloud</a:t>
            </a:r>
            <a:r>
              <a:rPr lang="en-US" altLang="ko-KR" dirty="0"/>
              <a:t> </a:t>
            </a:r>
            <a:r>
              <a:rPr lang="ko-KR" altLang="en-US" dirty="0"/>
              <a:t>라이브러리를 설치한 후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워드 클라우드를 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689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텍스트파일로 저장하기</a:t>
            </a:r>
            <a:endParaRPr lang="ko-KR" altLang="en-US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텍스트 </a:t>
            </a:r>
            <a:r>
              <a:rPr lang="ko-KR" altLang="en-US" sz="1200" b="1" dirty="0" err="1"/>
              <a:t>전처리</a:t>
            </a:r>
            <a:endParaRPr lang="ko-KR" altLang="en-US" sz="1200" dirty="0"/>
          </a:p>
          <a:p>
            <a:r>
              <a:rPr lang="ko-KR" altLang="en-US" dirty="0"/>
              <a:t>우선 파일을 읽어와 내용을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한글 파일을 읽어올 때 인코딩 오류가 발생하면 </a:t>
            </a:r>
            <a:r>
              <a:rPr lang="en-US" altLang="ko-KR" dirty="0"/>
              <a:t>encoding='CP949'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split() </a:t>
            </a:r>
            <a:r>
              <a:rPr lang="ko-KR" altLang="en-US" dirty="0"/>
              <a:t>메서드를 사용해 단어 단위로 잘라 리스트 형태로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7849-1507-4945-9D86-EB959E4B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851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07CB5-3712-401B-AF31-3C2454BF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84525"/>
            <a:ext cx="8017404" cy="18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973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 err="1"/>
              <a:t>단어별</a:t>
            </a:r>
            <a:r>
              <a:rPr lang="ko-KR" altLang="en-US" dirty="0"/>
              <a:t> 빈도수를 계산하여 </a:t>
            </a:r>
            <a:r>
              <a:rPr lang="ko-KR" altLang="en-US" dirty="0" err="1"/>
              <a:t>딕셔너리로</a:t>
            </a:r>
            <a:r>
              <a:rPr lang="ko-KR" altLang="en-US" dirty="0"/>
              <a:t>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04F5F-CBD9-41A2-B323-54187DB7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51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워드 클라우드 그리기</a:t>
            </a:r>
            <a:endParaRPr lang="ko-KR" altLang="en-US" sz="1200" dirty="0"/>
          </a:p>
          <a:p>
            <a:r>
              <a:rPr lang="en-US" altLang="ko-KR" dirty="0" err="1"/>
              <a:t>wordcloud</a:t>
            </a:r>
            <a:r>
              <a:rPr lang="en-US" altLang="ko-KR" dirty="0"/>
              <a:t> </a:t>
            </a:r>
            <a:r>
              <a:rPr lang="ko-KR" altLang="en-US" dirty="0"/>
              <a:t>패키지를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E8DD0-5B57-4B74-9AD8-AD2A1E40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38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05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이미지 파일을 사용해 </a:t>
            </a:r>
            <a:r>
              <a:rPr lang="ko-KR" altLang="en-US" dirty="0" err="1"/>
              <a:t>워드클라우드</a:t>
            </a:r>
            <a:r>
              <a:rPr lang="ko-KR" altLang="en-US" dirty="0"/>
              <a:t> 전체 프레임 모양을 변경할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90EB35-E270-4714-B5A6-D42D215E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277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84A2AB-2890-48AF-AC1A-5453E2020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78139"/>
            <a:ext cx="8017404" cy="30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21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워드 클라우드는 이미지로도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B3263-5B50-4A12-B24A-C5CFDD9E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1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9DE0B6-88B8-41CE-908A-32481002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851"/>
            <a:ext cx="2877880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95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0AE80-3F2E-4258-8312-3E142342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5" y="1113572"/>
            <a:ext cx="6487056" cy="2812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FA5AD-7615-4D54-BD5E-DAA15837F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" y="4068762"/>
            <a:ext cx="6487056" cy="2428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AFE2C1-8F93-4DAA-BAF8-6EECC64A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12" y="1461686"/>
            <a:ext cx="5286375" cy="1990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CB12FA-D20F-4412-9FC0-0543C24A4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36" y="4383086"/>
            <a:ext cx="5238751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01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F37F9-87D0-4010-A246-4BB438AAA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2" y="1113572"/>
            <a:ext cx="6762750" cy="3416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3DD0B-45B2-494E-AEFC-99FF0C88E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4" y="2006358"/>
            <a:ext cx="51720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9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A87B2-2C97-4AC8-A1B6-DDEF0EC7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1113572"/>
            <a:ext cx="4893733" cy="40992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6C5391-80EE-4372-B123-67FAFA1F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1388291"/>
            <a:ext cx="4133850" cy="1343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002CEB-AB1E-40E3-A09C-3706F86EB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40" y="2919542"/>
            <a:ext cx="5553075" cy="2105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50EED6-BA57-4EAD-BF96-720039A1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68" y="3766130"/>
            <a:ext cx="3476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93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엑셀 파일을 다룰 수 있는 엑셀 파일 </a:t>
            </a:r>
            <a:r>
              <a:rPr lang="ko-KR" altLang="en-US" dirty="0" err="1"/>
              <a:t>두루기를</a:t>
            </a:r>
            <a:r>
              <a:rPr lang="ko-KR" altLang="en-US" dirty="0"/>
              <a:t> 학습함</a:t>
            </a:r>
          </a:p>
        </p:txBody>
      </p:sp>
    </p:spTree>
    <p:extLst>
      <p:ext uri="{BB962C8B-B14F-4D97-AF65-F5344CB8AC3E}">
        <p14:creationId xmlns:p14="http://schemas.microsoft.com/office/powerpoint/2010/main" val="20592804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열기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엑셀 파일 다루기</a:t>
            </a:r>
          </a:p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사용해 엑셀 파일을 다루는 기본적인 방법을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엑셀과 </a:t>
            </a:r>
            <a:r>
              <a:rPr lang="ko-KR" altLang="en-US" dirty="0" err="1"/>
              <a:t>파이썬을</a:t>
            </a:r>
            <a:r>
              <a:rPr lang="ko-KR" altLang="en-US" dirty="0"/>
              <a:t> 연동하면 업무 자동화를 구현할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엑셀을 다루는 상세한 기술은 관련 자료를 찾아 학습하기를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엑셀 파일 열기</a:t>
            </a:r>
            <a:r>
              <a:rPr lang="en-US" altLang="ko-KR" sz="1300" b="1" dirty="0"/>
              <a:t> </a:t>
            </a:r>
            <a:endParaRPr lang="en-US" altLang="ko-KR" sz="1300" dirty="0"/>
          </a:p>
          <a:p>
            <a:r>
              <a:rPr lang="ko-KR" altLang="en-US" dirty="0"/>
              <a:t>엑셀 파일을 다루기 위해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en-US" altLang="ko-KR" dirty="0"/>
              <a:t>xl </a:t>
            </a:r>
            <a:r>
              <a:rPr lang="ko-KR" altLang="en-US" dirty="0"/>
              <a:t>별칭을 주고 불러옵니다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dirty="0" err="1"/>
              <a:t>load_workbook</a:t>
            </a:r>
            <a:r>
              <a:rPr lang="en-US" altLang="ko-KR" dirty="0"/>
              <a:t>() </a:t>
            </a:r>
            <a:r>
              <a:rPr lang="ko-KR" altLang="en-US" dirty="0"/>
              <a:t>함수로 엑셀 파일을 가져와 워크북 오브젝트를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이후로는 이 과정을 </a:t>
            </a:r>
            <a:r>
              <a:rPr lang="ko-KR" altLang="en-US" b="1" dirty="0"/>
              <a:t>엑셀 파일 열기</a:t>
            </a:r>
            <a:r>
              <a:rPr lang="ko-KR" altLang="en-US" dirty="0"/>
              <a:t>로 부르겠습니다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r>
              <a:rPr lang="en-US" altLang="ko-KR" dirty="0" err="1"/>
              <a:t>sheetnames</a:t>
            </a:r>
            <a:r>
              <a:rPr lang="en-US" altLang="ko-KR" dirty="0"/>
              <a:t> </a:t>
            </a:r>
            <a:r>
              <a:rPr lang="ko-KR" altLang="en-US" dirty="0"/>
              <a:t>속성을 통해 파일에 포함된 모든 시트 이름을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0A23B1-6430-4A73-9B8D-E90F6E85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47677"/>
            <a:ext cx="4772024" cy="704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B8BF47-916C-438D-8032-A957658AA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61738"/>
            <a:ext cx="4772025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3EC81-ACEB-4FC4-A1C3-E40DC39C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110161"/>
            <a:ext cx="47720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55720"/>
              </p:ext>
            </p:extLst>
          </p:nvPr>
        </p:nvGraphicFramePr>
        <p:xfrm>
          <a:off x="1608666" y="2166867"/>
          <a:ext cx="9143999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15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889850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1725280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  <a:gridCol w="2846719">
                  <a:extLst>
                    <a:ext uri="{9D8B030D-6E8A-4147-A177-3AD203B41FA5}">
                      <a16:colId xmlns:a16="http://schemas.microsoft.com/office/drawing/2014/main" val="133064016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엑셀 파일 읽기</a:t>
            </a:r>
          </a:p>
          <a:p>
            <a:r>
              <a:rPr lang="ko-KR" altLang="en-US" dirty="0"/>
              <a:t>먼저 엑셀로 </a:t>
            </a:r>
            <a:r>
              <a:rPr lang="en-US" altLang="ko-KR" dirty="0"/>
              <a:t>Fruit.xlsx </a:t>
            </a:r>
            <a:r>
              <a:rPr lang="ko-KR" altLang="en-US" dirty="0"/>
              <a:t>파일을 열어서 내용을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엑셀 파일 열기 → 시트 선택 → 셀 조회</a:t>
            </a:r>
            <a:r>
              <a:rPr lang="ko-KR" altLang="en-US" dirty="0"/>
              <a:t> 순서로 특정 셀의 값을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파일은 앞의 과정에서 열었으므로 작업 대상 시트를 선택합니다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셀 이름</a:t>
            </a:r>
            <a:r>
              <a:rPr lang="ko-KR" altLang="en-US" dirty="0"/>
              <a:t>으로 </a:t>
            </a:r>
            <a:r>
              <a:rPr lang="en-US" altLang="ko-KR" dirty="0"/>
              <a:t>A1 </a:t>
            </a:r>
            <a:r>
              <a:rPr lang="ko-KR" altLang="en-US" dirty="0"/>
              <a:t>셀 값을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F5980-3389-4356-82E2-CEB41731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2660"/>
            <a:ext cx="8017404" cy="18922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FBFA65-0619-42BB-9B13-EF243BAB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28234"/>
            <a:ext cx="8017404" cy="962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DE652-C586-445F-9C40-3DA6D5D43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74632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777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셀 이름 대신 </a:t>
            </a:r>
            <a:r>
              <a:rPr lang="ko-KR" altLang="en-US" b="1" dirty="0"/>
              <a:t>행과 열 번호</a:t>
            </a:r>
            <a:r>
              <a:rPr lang="ko-KR" altLang="en-US" dirty="0"/>
              <a:t>로 값을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번호로 조회하는 것은 반복문으로 셀 값을 읽어오거나 추가할 때 사용하면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행과 열 번호는 </a:t>
            </a:r>
            <a:r>
              <a:rPr lang="en-US" altLang="ko-KR" dirty="0"/>
              <a:t>1</a:t>
            </a:r>
            <a:r>
              <a:rPr lang="ko-KR" altLang="en-US" dirty="0"/>
              <a:t>부터 시작합니다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속성 값으로 데이터가 있는 영역</a:t>
            </a:r>
            <a:r>
              <a:rPr lang="en-US" altLang="ko-KR" dirty="0"/>
              <a:t>, </a:t>
            </a:r>
            <a:r>
              <a:rPr lang="ko-KR" altLang="en-US" dirty="0"/>
              <a:t>즉 데이터 셀의 시작과 끝을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끝 행과 끝 열 번호는 이후 행과 열을 추가할 때 유익한 정보가 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F115C-C5A5-4D8F-9325-4E6751FBD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E5B64-3AB6-42EA-9B9D-7E5E4915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4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714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 연습문제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30997-61B8-46FF-A624-46CC230C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350828" cy="3991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27330-E4EC-44A7-8A60-4F3221DC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29" y="3214792"/>
            <a:ext cx="8025871" cy="27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46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엑셀 파일에 쓰기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/>
              <a:t>셀 값 수정하기</a:t>
            </a:r>
            <a:endParaRPr lang="en-US" altLang="ko-KR" sz="1300" b="1" dirty="0"/>
          </a:p>
          <a:p>
            <a:r>
              <a:rPr lang="ko-KR" altLang="en-US" dirty="0"/>
              <a:t>셀에 새로운 값을 할당하는 방법으로 셀 값을 변경합니다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하지만 셀 값 변경이 파일에 실제 반영 된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아래와 같이 엑셀 파일 이름을 지정해 워크북 오브젝트를 저장해야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경우 다른 이름의 파일로 저장할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기존 원본 파일은 그대로 유지됩니다</a:t>
            </a:r>
            <a:r>
              <a:rPr lang="en-US" altLang="ko-KR" dirty="0"/>
              <a:t>(</a:t>
            </a:r>
            <a:r>
              <a:rPr lang="ko-KR" altLang="en-US" dirty="0"/>
              <a:t>파일 이름 변경이 아님</a:t>
            </a:r>
            <a:r>
              <a:rPr lang="en-US" altLang="ko-KR" dirty="0"/>
              <a:t>).</a:t>
            </a:r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7035A-4020-4D44-9928-2FD1310F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1845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E6FA4-0E6B-44F0-89D3-EE9B03A7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891670"/>
            <a:ext cx="2944109" cy="815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FB94D0-C549-4694-94CA-E9BEEA76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7" y="2581011"/>
            <a:ext cx="4634332" cy="27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 연습문제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FBA4-D115-4BCE-B5E4-2BA82217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886700" cy="3590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AA4718-522C-4C3B-B0BA-0C2245AE0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41" y="2661982"/>
            <a:ext cx="6308725" cy="38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15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행</a:t>
            </a:r>
            <a:r>
              <a:rPr lang="en-US" altLang="ko-KR" sz="1300" b="1" dirty="0"/>
              <a:t>/</a:t>
            </a:r>
            <a:r>
              <a:rPr lang="ko-KR" altLang="en-US" sz="1300" b="1" dirty="0"/>
              <a:t>열 추가와 삭제</a:t>
            </a:r>
            <a:endParaRPr lang="en-US" altLang="ko-KR" sz="1300" b="1" dirty="0"/>
          </a:p>
          <a:p>
            <a:r>
              <a:rPr lang="ko-KR" altLang="en-US" dirty="0"/>
              <a:t>다음 두 메서드를 사용해 행과 열을 삽입합니다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sheet.insert_rows</a:t>
            </a:r>
            <a:r>
              <a:rPr lang="en-US" altLang="ko-KR" dirty="0"/>
              <a:t>(</a:t>
            </a:r>
            <a:r>
              <a:rPr lang="ko-KR" altLang="en-US" dirty="0" err="1"/>
              <a:t>행번호</a:t>
            </a:r>
            <a:r>
              <a:rPr lang="en-US" altLang="ko-KR" dirty="0"/>
              <a:t>): </a:t>
            </a:r>
            <a:r>
              <a:rPr lang="ko-KR" altLang="en-US" dirty="0"/>
              <a:t>행 삽입</a:t>
            </a:r>
          </a:p>
          <a:p>
            <a:pPr lvl="1"/>
            <a:r>
              <a:rPr lang="en-US" altLang="ko-KR" dirty="0" err="1"/>
              <a:t>sheet.insert_cols</a:t>
            </a:r>
            <a:r>
              <a:rPr lang="en-US" altLang="ko-KR" dirty="0"/>
              <a:t>(</a:t>
            </a:r>
            <a:r>
              <a:rPr lang="ko-KR" altLang="en-US" dirty="0" err="1"/>
              <a:t>열번호</a:t>
            </a:r>
            <a:r>
              <a:rPr lang="en-US" altLang="ko-KR" dirty="0"/>
              <a:t>): </a:t>
            </a:r>
            <a:r>
              <a:rPr lang="ko-KR" altLang="en-US" dirty="0"/>
              <a:t>열 삽입</a:t>
            </a:r>
          </a:p>
          <a:p>
            <a:r>
              <a:rPr lang="ko-KR" altLang="en-US" dirty="0"/>
              <a:t>다음 두 메서드를 사용해 행과 열을 삭제합니다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sheet.delete_rows</a:t>
            </a:r>
            <a:r>
              <a:rPr lang="en-US" altLang="ko-KR" dirty="0"/>
              <a:t>(</a:t>
            </a:r>
            <a:r>
              <a:rPr lang="ko-KR" altLang="en-US" dirty="0" err="1"/>
              <a:t>행번호</a:t>
            </a:r>
            <a:r>
              <a:rPr lang="en-US" altLang="ko-KR" dirty="0"/>
              <a:t>): </a:t>
            </a:r>
            <a:r>
              <a:rPr lang="ko-KR" altLang="en-US" dirty="0"/>
              <a:t>행 삭제</a:t>
            </a:r>
          </a:p>
          <a:p>
            <a:pPr lvl="1"/>
            <a:r>
              <a:rPr lang="en-US" altLang="ko-KR" dirty="0" err="1"/>
              <a:t>sheet.delete_cols</a:t>
            </a:r>
            <a:r>
              <a:rPr lang="en-US" altLang="ko-KR" dirty="0"/>
              <a:t>(</a:t>
            </a:r>
            <a:r>
              <a:rPr lang="ko-KR" altLang="en-US" dirty="0" err="1"/>
              <a:t>열번호</a:t>
            </a:r>
            <a:r>
              <a:rPr lang="en-US" altLang="ko-KR" dirty="0"/>
              <a:t>): </a:t>
            </a:r>
            <a:r>
              <a:rPr lang="ko-KR" altLang="en-US" dirty="0"/>
              <a:t>열 삭제</a:t>
            </a:r>
          </a:p>
          <a:p>
            <a:r>
              <a:rPr lang="ko-KR" altLang="en-US" dirty="0"/>
              <a:t>우선 엑셀로 </a:t>
            </a:r>
            <a:r>
              <a:rPr lang="en-US" altLang="ko-KR" dirty="0"/>
              <a:t>Animal.xlsx </a:t>
            </a:r>
            <a:r>
              <a:rPr lang="ko-KR" altLang="en-US" dirty="0"/>
              <a:t>파일을 열어 </a:t>
            </a:r>
            <a:r>
              <a:rPr lang="en-US" altLang="ko-KR" dirty="0"/>
              <a:t>Sheet1 </a:t>
            </a:r>
            <a:r>
              <a:rPr lang="ko-KR" altLang="en-US" dirty="0"/>
              <a:t>시트를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Animal.xlsx </a:t>
            </a:r>
            <a:r>
              <a:rPr lang="ko-KR" altLang="en-US" dirty="0"/>
              <a:t>파일을 열어 </a:t>
            </a:r>
            <a:r>
              <a:rPr lang="en-US" altLang="ko-KR" dirty="0"/>
              <a:t>Sheet1 </a:t>
            </a:r>
            <a:r>
              <a:rPr lang="ko-KR" altLang="en-US" dirty="0"/>
              <a:t>시트의 셀 값 일부를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2A9FFC-801D-4EE5-BF84-AD740D4E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7956376" cy="2523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DB08C7-374C-4630-9744-45009F72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72797"/>
            <a:ext cx="7956376" cy="25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299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두 번째 행에 빈 행을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파일을 저장하지 않으면 실제 반영되지는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위에서 추가한 두 번째 행을 삭제합니다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파일을 저장하지 않으면 실제 반영되지는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437A5-7575-421E-8A17-206EAED4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27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B8BC3-1982-4843-B16A-E0F22CA6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25943"/>
            <a:ext cx="8017404" cy="22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218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512068-C72B-47B6-8883-FA7CE810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83829" cy="493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FFCC29-E94E-40DE-9AB1-18B48D01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32" y="1230389"/>
            <a:ext cx="7668024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18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16DDB-EFD7-4ADB-8E1D-E51832774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51219"/>
            <a:ext cx="7088362" cy="2570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414C9C-C420-4FBC-8717-B60471903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5147"/>
            <a:ext cx="553220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99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71DAD-75C5-4659-B594-DDF564DA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27299" cy="3077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6C20AA-CBCA-48FD-AF80-5A5A1BCE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70" y="2332932"/>
            <a:ext cx="5537729" cy="39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 연습문제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7BF14-812C-44B9-8E2E-6482592A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7528629" cy="3306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71D083-F29C-497F-BE5C-8808B76C0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86" y="2049581"/>
            <a:ext cx="6877050" cy="40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19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20DD6-7692-4805-A1D4-CCF3A787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360"/>
            <a:ext cx="6983993" cy="3318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5F20E3-0539-45B7-BD43-918ACCBCC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09" y="2786888"/>
            <a:ext cx="5361424" cy="34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0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자동으로 이메일을 보낼 수 있는 이메일 보내기에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23325230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이메일 보내기</a:t>
            </a:r>
          </a:p>
          <a:p>
            <a:r>
              <a:rPr lang="ko-KR" altLang="en-US" dirty="0"/>
              <a:t>다음 네 단계로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/>
              <a:t>smtp</a:t>
            </a:r>
            <a:r>
              <a:rPr lang="ko-KR" altLang="en-US" dirty="0"/>
              <a:t>를 사용해 메일을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설정을 통해 메일 발송을 위한 앱 비밀번호를 설정한 후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300" b="1" dirty="0"/>
              <a:t>1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필요한 라이브러리 불러오기</a:t>
            </a:r>
          </a:p>
          <a:p>
            <a:r>
              <a:rPr lang="ko-KR" altLang="en-US" dirty="0"/>
              <a:t>이메일 보낼 때 필요한 라이브러리를 불러옵니다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2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보내기 준비</a:t>
            </a:r>
          </a:p>
          <a:p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주소와 앱 비밀번호를 입력해 로그인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3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내용 구성</a:t>
            </a:r>
          </a:p>
          <a:p>
            <a:r>
              <a:rPr lang="ko-KR" altLang="en-US" dirty="0"/>
              <a:t>이메일 내용과 제목을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보내기</a:t>
            </a:r>
          </a:p>
          <a:p>
            <a:r>
              <a:rPr lang="ko-KR" altLang="en-US" dirty="0"/>
              <a:t>발신자 주소와 </a:t>
            </a:r>
            <a:r>
              <a:rPr lang="ko-KR" altLang="en-US" dirty="0" err="1"/>
              <a:t>수진자</a:t>
            </a:r>
            <a:r>
              <a:rPr lang="ko-KR" altLang="en-US" dirty="0"/>
              <a:t> 주소를 입력하고 메일을 보냅니다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4EBEB-A8C5-4939-91C4-7F15A5EEF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633994"/>
            <a:ext cx="8017404" cy="1009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D47F85-8FB3-4FEF-A85B-47EC1763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0277"/>
            <a:ext cx="8017404" cy="1201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EA6066-DEDB-42B9-B8F5-20299DB4D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8556"/>
            <a:ext cx="8017404" cy="1312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931986-C311-4E73-B122-FC3A4836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580583"/>
            <a:ext cx="8017404" cy="10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96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F8DC5-7266-46C6-98DD-075E1F32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9"/>
            <a:ext cx="5639487" cy="296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88AFFF-27D0-42A1-9E29-9E928CEEE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15" y="3879033"/>
            <a:ext cx="7726892" cy="2774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920E3-8A4E-4E62-A8D2-D51B06751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17" y="2466974"/>
            <a:ext cx="4648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787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5B8AF-6B56-4779-9481-B5FADE39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5767562" cy="2995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AC236-7DCB-46E2-A046-83B858FB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7" y="1215172"/>
            <a:ext cx="6935608" cy="51432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636F1B-C538-46AF-9AD3-00AF1945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1" y="4234443"/>
            <a:ext cx="4392613" cy="24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85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B57EDF-F57F-46B4-9214-6967ADC5D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309519" cy="2891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96178-A5ED-4A09-B91E-A348A74A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80" y="1159684"/>
            <a:ext cx="6917053" cy="51987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19FAC7-140A-4208-8592-48BDF51C8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4114800"/>
            <a:ext cx="4314077" cy="238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82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기본 자료형 및 문자열 다루기에 대해 학습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 연습문제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 </a:t>
            </a:r>
            <a:r>
              <a:rPr lang="ko-KR" altLang="en-US" dirty="0"/>
              <a:t>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연산자와</a:t>
            </a:r>
            <a:r>
              <a:rPr lang="en-US" altLang="ko-KR" dirty="0"/>
              <a:t>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의 기초 자료형 및 연산자에 대해 학습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5203-620E-4840-BB88-01156378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078213" cy="434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DC30E-9DC9-4460-BF16-3CBEBC70A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41839"/>
            <a:ext cx="7999942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CF9A-5E16-496B-ABAD-1002D26F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569674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920D3-2685-46F0-BA45-B527B12D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0" y="3337774"/>
            <a:ext cx="6949928" cy="29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1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138E39-E54C-445B-A50B-3CB2FE18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9111895" cy="48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0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730D5-E15B-4435-B4F6-2E8CDF26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634287" cy="422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63F2-1987-4864-8D3C-A925038B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8" y="4813944"/>
            <a:ext cx="8184621" cy="1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4A1FA-6783-4B0E-9FC3-14A11D7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681962" cy="4127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B7ED3-DBD0-442C-BCC7-5DD429B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3" y="4658637"/>
            <a:ext cx="7457763" cy="2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9333C-E761-4525-A03E-C3497D1B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980381" cy="3983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A21D1-21BB-4CC7-A50F-95FD181A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13835"/>
            <a:ext cx="5537731" cy="361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CF3D3-D4FF-4513-9BE3-E56BA5D1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06" y="1185333"/>
            <a:ext cx="4837728" cy="27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많이 사용되는 </a:t>
            </a:r>
            <a:r>
              <a:rPr lang="ko-KR" altLang="en-US" dirty="0" err="1"/>
              <a:t>자료형인</a:t>
            </a:r>
            <a:r>
              <a:rPr lang="ko-KR" altLang="en-US" dirty="0"/>
              <a:t> 리스트에 대해 학습 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 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리스트와 비슷하며 요소 값을 바꿀 수 없는 </a:t>
            </a:r>
            <a:r>
              <a:rPr lang="ko-KR" altLang="en-US" dirty="0" err="1"/>
              <a:t>튜플에</a:t>
            </a:r>
            <a:r>
              <a:rPr lang="ko-KR" altLang="en-US" dirty="0"/>
              <a:t> 대해 학습</a:t>
            </a:r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 </a:t>
            </a:r>
            <a:r>
              <a:rPr lang="ko-KR" altLang="en-US" b="1" dirty="0"/>
              <a:t>리스트와 정말 비슷한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대괄호</a:t>
            </a:r>
            <a:r>
              <a:rPr lang="en-US" altLang="ko-KR" dirty="0"/>
              <a:t>([ ])</a:t>
            </a:r>
            <a:r>
              <a:rPr lang="ko-KR" altLang="en-US" dirty="0"/>
              <a:t>가 아닌 </a:t>
            </a:r>
            <a:r>
              <a:rPr lang="ko-KR" altLang="en-US" b="1" dirty="0"/>
              <a:t>소괄호</a:t>
            </a:r>
            <a:r>
              <a:rPr lang="en-US" altLang="ko-KR" b="1" dirty="0"/>
              <a:t>(( ))</a:t>
            </a:r>
            <a:r>
              <a:rPr lang="ko-KR" altLang="en-US" dirty="0"/>
              <a:t>를 사용해서 표현합니다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한 번 만들면 </a:t>
            </a:r>
            <a:r>
              <a:rPr lang="ko-KR" altLang="en-US" b="1" dirty="0"/>
              <a:t>요소의 값을 바꿀 수 없음</a:t>
            </a:r>
            <a:r>
              <a:rPr lang="ko-KR" altLang="en-US" dirty="0"/>
              <a:t>이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외는 리스트와 같은 특성을 가지므로 이해하기 쉬울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/>
              <a:t>리스트는 대괄호</a:t>
            </a:r>
            <a:r>
              <a:rPr lang="en-US" altLang="ko-KR" dirty="0"/>
              <a:t>[[ ]]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(( ))</a:t>
            </a:r>
            <a:r>
              <a:rPr lang="ko-KR" altLang="en-US" dirty="0"/>
              <a:t>인 사실만 기억하면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 </a:t>
            </a:r>
            <a:r>
              <a:rPr lang="ko-KR" altLang="en-US" b="1" dirty="0"/>
              <a:t>괄호를 생략할 수 있다</a:t>
            </a:r>
            <a:r>
              <a:rPr lang="ko-KR" altLang="en-US" dirty="0"/>
              <a:t>는 점은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리스트에서는 대괄호를 생략할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소괄호와 대괄호 둘 다 생략할 수 있다면 무엇이 생략되었나 알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빈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다음은 빈 </a:t>
            </a:r>
            <a:r>
              <a:rPr lang="ko-KR" altLang="en-US" dirty="0" err="1"/>
              <a:t>튜플을</a:t>
            </a:r>
            <a:r>
              <a:rPr lang="ko-KR" altLang="en-US" dirty="0"/>
              <a:t> 만드는 두 가지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CA33-0014-4591-9095-2E7F71DD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85854"/>
            <a:ext cx="8017403" cy="2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요소가 하나인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조심해야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만드는 구문이 아닌 정수형 변수를 선언한 구문입니다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845B-1BD1-4428-8E9F-1135145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3" cy="24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74804"/>
            <a:ext cx="8017403" cy="28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6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다양한 형태의 </a:t>
            </a:r>
            <a:r>
              <a:rPr lang="ko-KR" altLang="en-US" sz="1200" b="1" dirty="0" err="1"/>
              <a:t>튜플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3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3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/>
              <a:t>리스트 </a:t>
            </a:r>
            <a:r>
              <a:rPr lang="en-US" altLang="ko-KR" sz="1200" b="1" dirty="0"/>
              <a:t>vs. </a:t>
            </a:r>
            <a:r>
              <a:rPr lang="ko-KR" altLang="en-US" sz="1200" b="1" dirty="0" err="1"/>
              <a:t>튜플</a:t>
            </a:r>
            <a:endParaRPr lang="ko-KR" altLang="en-US" sz="1200" b="1" dirty="0"/>
          </a:p>
          <a:p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차이는 사용하는 괄호가 다르며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요소를 변경할 수 없다고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튜플이</a:t>
            </a:r>
            <a:r>
              <a:rPr lang="ko-KR" altLang="en-US" dirty="0"/>
              <a:t> 요소를 변경할 수 없다는 것을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리스트를 만들고 요소 하나를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튜플을</a:t>
            </a:r>
            <a:r>
              <a:rPr lang="ko-KR" altLang="en-US" dirty="0"/>
              <a:t> 만들고 요소 하나를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리스트와는 달리 요소를 변경할 수 없다는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F2F2E-2727-4159-BBF4-8CA62AB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88291"/>
            <a:ext cx="8017405" cy="1113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31ED-4241-4B3F-9C2D-2FFC9BC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36666"/>
            <a:ext cx="8017405" cy="16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1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dirty="0"/>
              <a:t>두 변수의 값을 교환할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리턴값을</a:t>
            </a:r>
            <a:r>
              <a:rPr lang="ko-KR" altLang="en-US" dirty="0"/>
              <a:t> 두 변수에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79E80-789B-4ACB-8489-0E1DA744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570020"/>
            <a:ext cx="8017404" cy="1013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44F9-2FAE-450E-AA2D-1EEE2B4C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198987"/>
            <a:ext cx="8017405" cy="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3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인덱싱과 </a:t>
            </a:r>
            <a:r>
              <a:rPr lang="ko-KR" altLang="en-US" sz="1300" b="1" dirty="0" err="1"/>
              <a:t>슬라이싱</a:t>
            </a:r>
            <a:endParaRPr lang="ko-KR" altLang="en-US" sz="1300" b="1" dirty="0"/>
          </a:p>
          <a:p>
            <a:r>
              <a:rPr lang="ko-KR" altLang="en-US" dirty="0"/>
              <a:t>앞에서 다룬 리스트와 방법과 결과가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인덱싱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슬라이싱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CBA5C-35EE-47CC-830B-FA45824F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198013"/>
            <a:ext cx="8017404" cy="873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ADDED-DB82-4437-8792-0B463FB1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28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5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연산</a:t>
            </a:r>
          </a:p>
          <a:p>
            <a:r>
              <a:rPr lang="ko-KR" altLang="en-US" dirty="0"/>
              <a:t>연산 방법과 결과가 앞에서 다룬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47614-61C1-4468-AC2F-CC761860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36837"/>
            <a:ext cx="8017404" cy="3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중복을 허용하지 않는 집합에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b="1" dirty="0"/>
              <a:t>집합 연산</a:t>
            </a:r>
            <a:r>
              <a:rPr lang="en-US" altLang="ko-KR" dirty="0"/>
              <a:t>(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허용하지 않아 중복된 원소는 하나만 제외하고 모두 무시됩니다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원소의 </a:t>
            </a:r>
            <a:r>
              <a:rPr lang="ko-KR" altLang="en-US" b="1" dirty="0"/>
              <a:t>순서가 의미가 없으므로 인덱싱과 </a:t>
            </a:r>
            <a:r>
              <a:rPr lang="ko-KR" altLang="en-US" b="1" dirty="0" err="1"/>
              <a:t>슬라이싱으로</a:t>
            </a:r>
            <a:r>
              <a:rPr lang="ko-KR" altLang="en-US" b="1" dirty="0"/>
              <a:t> 값을 얻을 수 없습니다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sz="1300" b="1" dirty="0"/>
              <a:t>집합 만들기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정수를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문자열을 갖는 집합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510E-4F03-414D-8C2F-370B4335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996900"/>
            <a:ext cx="8017404" cy="138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FCD51-D02E-4DF0-B31C-EC0E9E70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1496"/>
            <a:ext cx="8017404" cy="1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A001E-BF73-4768-B9E0-52E2A83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32218"/>
            <a:ext cx="8017404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72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다른 자료형을 집합으로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집합은 요소의 순서가 없으니 변환 후 요소 순서가 어떻게 될 지 알 수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→ 집합</a:t>
            </a:r>
            <a:endParaRPr lang="ko-KR" altLang="en-US" sz="1200" dirty="0"/>
          </a:p>
          <a:p>
            <a:r>
              <a:rPr lang="en-US" altLang="ko-KR" dirty="0"/>
              <a:t>list(), tuple() </a:t>
            </a:r>
            <a:r>
              <a:rPr lang="ko-KR" altLang="en-US" dirty="0"/>
              <a:t>함수로 문자열을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set() </a:t>
            </a:r>
            <a:r>
              <a:rPr lang="ko-KR" altLang="en-US" dirty="0"/>
              <a:t>함수로 개별 문자를 요소로 갖는 집합을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요소를 갖지 않는 집합의 특징에 따라 </a:t>
            </a:r>
            <a:r>
              <a:rPr lang="ko-KR" altLang="en-US" b="1" dirty="0"/>
              <a:t>중복된 문자는 제거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range() → </a:t>
            </a:r>
            <a:r>
              <a:rPr lang="ko-KR" altLang="en-US" sz="1200" b="1" dirty="0"/>
              <a:t>집합</a:t>
            </a:r>
            <a:endParaRPr lang="ko-KR" altLang="en-US" sz="1200" dirty="0"/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집합등</a:t>
            </a:r>
            <a:r>
              <a:rPr lang="ko-KR" altLang="en-US" dirty="0"/>
              <a:t> 다양한 자료형을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719A1-A35D-458C-A4F0-FDE82795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77067"/>
            <a:ext cx="8017405" cy="128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C9217-1B79-40B0-958F-46ADA528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766733"/>
            <a:ext cx="8017405" cy="12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38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리스트 → 집합</a:t>
            </a:r>
          </a:p>
          <a:p>
            <a:r>
              <a:rPr lang="ko-KR" altLang="en-US" dirty="0"/>
              <a:t>리스트가 집합으로 변환되면 중복된 요소는 제거됩니다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튜풀</a:t>
            </a:r>
            <a:r>
              <a:rPr lang="ko-KR" altLang="en-US" sz="1200" b="1" dirty="0"/>
              <a:t> → 집합</a:t>
            </a:r>
          </a:p>
          <a:p>
            <a:r>
              <a:rPr lang="ko-KR" altLang="en-US" dirty="0"/>
              <a:t>역시 중복된 요소는 제거됩니다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FE05D-BFB3-4B58-AB67-7BECCB14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767569"/>
            <a:ext cx="8017404" cy="16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70F3E-FFAD-4EB8-9A32-A9B03C78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3684"/>
            <a:ext cx="8017404" cy="1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정보 확인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집합에 포함된 원소 개수를 확인합니다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</a:t>
            </a:r>
            <a:r>
              <a:rPr lang="ko-KR" altLang="en-US" dirty="0"/>
              <a:t> 연산자로 집합에 요소가 속해 있는지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r>
              <a:rPr lang="ko-KR" altLang="en-US" sz="1200" b="1" dirty="0"/>
              <a:t>원소 개수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원소 포함 여부 확인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F65EF-158C-49EA-BB7E-0DE67920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578460"/>
            <a:ext cx="8017404" cy="1316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952C-02ED-48C4-858A-507FD1FD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95593"/>
            <a:ext cx="7949671" cy="13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19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250" b="1" dirty="0"/>
              <a:t>집합 활용 </a:t>
            </a:r>
            <a:r>
              <a:rPr lang="en-US" altLang="ko-KR" sz="1250" b="1" dirty="0"/>
              <a:t>#1</a:t>
            </a:r>
          </a:p>
          <a:p>
            <a:r>
              <a:rPr lang="en-US" altLang="ko-KR" b="1" dirty="0"/>
              <a:t>list()</a:t>
            </a:r>
            <a:r>
              <a:rPr lang="ko-KR" altLang="en-US" dirty="0"/>
              <a:t> 함수를 사용해 </a:t>
            </a:r>
            <a:r>
              <a:rPr lang="ko-KR" altLang="en-US" dirty="0" err="1"/>
              <a:t>튜플이나</a:t>
            </a:r>
            <a:r>
              <a:rPr lang="ko-KR" altLang="en-US" dirty="0"/>
              <a:t> 집합을 리스트로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tuple()</a:t>
            </a:r>
            <a:r>
              <a:rPr lang="ko-KR" altLang="en-US" dirty="0"/>
              <a:t> 함수를 사용해 리스트나 집합을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집합으로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함수들 기능에 의해 집합 기능을 멋지게 활용할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요소 제거</a:t>
            </a:r>
            <a:endParaRPr lang="ko-KR" altLang="en-US" sz="1200" dirty="0"/>
          </a:p>
          <a:p>
            <a:r>
              <a:rPr lang="ko-KR" altLang="en-US" dirty="0"/>
              <a:t>집합은 중복된 요소를 갖지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특징에 활용해 리스트에서 중복된 요소를 제거할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A1B06-C552-4DD4-9353-74CC61A8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429000"/>
            <a:ext cx="8017405" cy="21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중복 요소 제거</a:t>
            </a:r>
            <a:endParaRPr lang="ko-KR" altLang="en-US" sz="1200" dirty="0"/>
          </a:p>
          <a:p>
            <a:r>
              <a:rPr lang="ko-KR" altLang="en-US" dirty="0"/>
              <a:t>위 기능은 당연히 </a:t>
            </a:r>
            <a:r>
              <a:rPr lang="ko-KR" altLang="en-US" dirty="0" err="1"/>
              <a:t>튜플에</a:t>
            </a:r>
            <a:r>
              <a:rPr lang="ko-KR" altLang="en-US" dirty="0"/>
              <a:t> 대해서도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구문에서는 </a:t>
            </a:r>
            <a:r>
              <a:rPr lang="en-US" altLang="ko-KR" dirty="0"/>
              <a:t>set() </a:t>
            </a:r>
            <a:r>
              <a:rPr lang="ko-KR" altLang="en-US" dirty="0"/>
              <a:t>함수와 </a:t>
            </a:r>
            <a:r>
              <a:rPr lang="en-US" altLang="ko-KR" dirty="0"/>
              <a:t>tuple() </a:t>
            </a:r>
            <a:r>
              <a:rPr lang="ko-KR" altLang="en-US" dirty="0"/>
              <a:t>함수를 중복해서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F8CF4-3497-4D58-93BD-51E7BD8A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4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연산</a:t>
            </a:r>
          </a:p>
          <a:p>
            <a:r>
              <a:rPr lang="ko-KR" altLang="en-US" dirty="0"/>
              <a:t>일반적인 집합 연산 개념이 집합 자료형에 그대로 사용이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250" b="1" dirty="0"/>
              <a:t>교집합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합집합</a:t>
            </a:r>
            <a:r>
              <a:rPr lang="en-US" altLang="ko-KR" sz="1250" b="1" dirty="0"/>
              <a:t>, </a:t>
            </a:r>
            <a:r>
              <a:rPr lang="ko-KR" altLang="en-US" sz="1250" b="1" dirty="0" err="1"/>
              <a:t>차집합</a:t>
            </a:r>
            <a:endParaRPr lang="ko-KR" altLang="en-US" sz="1250" b="1" dirty="0"/>
          </a:p>
          <a:p>
            <a:r>
              <a:rPr lang="ko-KR" altLang="en-US" dirty="0"/>
              <a:t>집합 자료형을 사용하는 목적이 이것일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합집합</a:t>
            </a:r>
            <a:endParaRPr lang="ko-KR" altLang="en-US" sz="1200" dirty="0"/>
          </a:p>
          <a:p>
            <a:r>
              <a:rPr lang="ko-KR" altLang="en-US" dirty="0"/>
              <a:t>합집합은 </a:t>
            </a:r>
            <a:r>
              <a:rPr lang="en-US" altLang="ko-KR" b="1" dirty="0"/>
              <a:t>|</a:t>
            </a:r>
            <a:r>
              <a:rPr lang="ko-KR" altLang="en-US" dirty="0"/>
              <a:t> 또는 </a:t>
            </a:r>
            <a:r>
              <a:rPr lang="en-US" altLang="ko-KR" b="1" dirty="0"/>
              <a:t>union()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FB28E-E2F5-4D0E-BCBC-564F2F4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327441"/>
            <a:ext cx="8017405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교집합</a:t>
            </a:r>
            <a:endParaRPr lang="ko-KR" altLang="en-US" sz="1200" dirty="0"/>
          </a:p>
          <a:p>
            <a:r>
              <a:rPr lang="ko-KR" altLang="en-US" dirty="0"/>
              <a:t>교집합은 </a:t>
            </a:r>
            <a:r>
              <a:rPr lang="en-US" altLang="ko-KR" b="1" dirty="0"/>
              <a:t>&amp;</a:t>
            </a:r>
            <a:r>
              <a:rPr lang="ko-KR" altLang="en-US" dirty="0"/>
              <a:t> 또는 </a:t>
            </a:r>
            <a:r>
              <a:rPr lang="en-US" altLang="ko-KR" b="1" dirty="0"/>
              <a:t>intersection()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차집합</a:t>
            </a:r>
            <a:endParaRPr lang="ko-KR" altLang="en-US" sz="1200" dirty="0"/>
          </a:p>
          <a:p>
            <a:r>
              <a:rPr lang="ko-KR" altLang="en-US" dirty="0"/>
              <a:t>차집합은 </a:t>
            </a:r>
            <a:r>
              <a:rPr lang="en-US" altLang="ko-KR" b="1" dirty="0"/>
              <a:t>-</a:t>
            </a:r>
            <a:r>
              <a:rPr lang="ko-KR" altLang="en-US" dirty="0"/>
              <a:t> 또는 </a:t>
            </a:r>
            <a:r>
              <a:rPr lang="en-US" altLang="ko-KR" b="1" dirty="0"/>
              <a:t>difference()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F0966-AEF8-4701-B3D8-679DAB3D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2199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4AF26-6558-4799-B69E-27C2ACB7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72565"/>
            <a:ext cx="8017403" cy="25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2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/>
              <a:t>대칭 </a:t>
            </a:r>
            <a:r>
              <a:rPr lang="ko-KR" altLang="en-US" b="1" dirty="0" err="1"/>
              <a:t>차집합</a:t>
            </a:r>
            <a:endParaRPr lang="ko-KR" altLang="en-US" dirty="0"/>
          </a:p>
          <a:p>
            <a:r>
              <a:rPr lang="ko-KR" altLang="en-US" dirty="0"/>
              <a:t>대칭 차집합은 </a:t>
            </a:r>
            <a:r>
              <a:rPr lang="en-US" altLang="ko-KR" b="1" dirty="0"/>
              <a:t>^</a:t>
            </a:r>
            <a:r>
              <a:rPr lang="ko-KR" altLang="en-US" dirty="0"/>
              <a:t> 또는 </a:t>
            </a:r>
            <a:r>
              <a:rPr lang="en-US" altLang="ko-KR" b="1" dirty="0" err="1"/>
              <a:t>symmetric_difference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4A3B0-933F-445B-BDF3-6DFE6EAE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32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3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활용 </a:t>
            </a:r>
            <a:r>
              <a:rPr lang="en-US" altLang="ko-KR" sz="1300" b="1" dirty="0"/>
              <a:t>#2</a:t>
            </a:r>
          </a:p>
          <a:p>
            <a:r>
              <a:rPr lang="ko-KR" altLang="en-US" dirty="0"/>
              <a:t>위 집합 연산 기능을 다양하게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확인</a:t>
            </a:r>
            <a:endParaRPr lang="ko-KR" altLang="en-US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교집합</a:t>
            </a:r>
            <a:r>
              <a:rPr lang="ko-KR" altLang="en-US" dirty="0"/>
              <a:t>을 활용해 두 리스트 사이의 중복된 요소를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중복 없이 합치기</a:t>
            </a:r>
            <a:endParaRPr lang="ko-KR" altLang="en-US" sz="1200" dirty="0"/>
          </a:p>
          <a:p>
            <a:r>
              <a:rPr lang="ko-KR" altLang="en-US" b="1" dirty="0"/>
              <a:t>합집합</a:t>
            </a:r>
            <a:r>
              <a:rPr lang="ko-KR" altLang="en-US" dirty="0"/>
              <a:t> 기능을 활용해 두 리스트의 중복된 요소를 제거하면서 합칠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E4F3-CABA-49CF-A259-E4248689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642533"/>
            <a:ext cx="8017405" cy="203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903CA-267A-4FBD-A574-C575072B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011147"/>
            <a:ext cx="801740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534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</TotalTime>
  <Words>8373</Words>
  <Application>Microsoft Office PowerPoint</Application>
  <PresentationFormat>와이드스크린</PresentationFormat>
  <Paragraphs>2902</Paragraphs>
  <Slides>217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217</vt:i4>
      </vt:variant>
    </vt:vector>
  </HeadingPairs>
  <TitlesOfParts>
    <vt:vector size="220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870</cp:revision>
  <dcterms:created xsi:type="dcterms:W3CDTF">2021-12-16T06:55:27Z</dcterms:created>
  <dcterms:modified xsi:type="dcterms:W3CDTF">2024-02-28T09:56:10Z</dcterms:modified>
</cp:coreProperties>
</file>